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0" r:id="rId3"/>
    <p:sldId id="257" r:id="rId4"/>
    <p:sldId id="259" r:id="rId5"/>
    <p:sldId id="258" r:id="rId6"/>
    <p:sldId id="336" r:id="rId7"/>
    <p:sldId id="325" r:id="rId8"/>
    <p:sldId id="326" r:id="rId9"/>
    <p:sldId id="328" r:id="rId10"/>
    <p:sldId id="327" r:id="rId11"/>
    <p:sldId id="329" r:id="rId12"/>
    <p:sldId id="337" r:id="rId13"/>
    <p:sldId id="331" r:id="rId14"/>
    <p:sldId id="292" r:id="rId15"/>
    <p:sldId id="260" r:id="rId16"/>
    <p:sldId id="261" r:id="rId17"/>
    <p:sldId id="262" r:id="rId18"/>
    <p:sldId id="263" r:id="rId19"/>
    <p:sldId id="333" r:id="rId20"/>
    <p:sldId id="264" r:id="rId21"/>
    <p:sldId id="266" r:id="rId22"/>
    <p:sldId id="267" r:id="rId23"/>
    <p:sldId id="338" r:id="rId24"/>
    <p:sldId id="334" r:id="rId25"/>
    <p:sldId id="276" r:id="rId26"/>
    <p:sldId id="277" r:id="rId27"/>
    <p:sldId id="335" r:id="rId28"/>
    <p:sldId id="278" r:id="rId29"/>
    <p:sldId id="341" r:id="rId30"/>
    <p:sldId id="332" r:id="rId31"/>
    <p:sldId id="270" r:id="rId32"/>
    <p:sldId id="271" r:id="rId33"/>
    <p:sldId id="307" r:id="rId34"/>
    <p:sldId id="272" r:id="rId35"/>
    <p:sldId id="273" r:id="rId36"/>
    <p:sldId id="274" r:id="rId37"/>
    <p:sldId id="342" r:id="rId38"/>
    <p:sldId id="314" r:id="rId39"/>
    <p:sldId id="310" r:id="rId40"/>
    <p:sldId id="311" r:id="rId41"/>
    <p:sldId id="312" r:id="rId42"/>
    <p:sldId id="313" r:id="rId43"/>
    <p:sldId id="315" r:id="rId44"/>
    <p:sldId id="343" r:id="rId45"/>
    <p:sldId id="279" r:id="rId46"/>
    <p:sldId id="280" r:id="rId47"/>
    <p:sldId id="281" r:id="rId48"/>
    <p:sldId id="282" r:id="rId49"/>
    <p:sldId id="283" r:id="rId50"/>
    <p:sldId id="316" r:id="rId51"/>
    <p:sldId id="309" r:id="rId52"/>
    <p:sldId id="295" r:id="rId53"/>
    <p:sldId id="317" r:id="rId54"/>
    <p:sldId id="352" r:id="rId55"/>
    <p:sldId id="291" r:id="rId56"/>
    <p:sldId id="290" r:id="rId57"/>
    <p:sldId id="318" r:id="rId58"/>
    <p:sldId id="320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286" r:id="rId67"/>
    <p:sldId id="287" r:id="rId68"/>
    <p:sldId id="288" r:id="rId69"/>
    <p:sldId id="289" r:id="rId70"/>
    <p:sldId id="351" r:id="rId71"/>
    <p:sldId id="303" r:id="rId72"/>
    <p:sldId id="319" r:id="rId73"/>
    <p:sldId id="285" r:id="rId74"/>
    <p:sldId id="293" r:id="rId75"/>
    <p:sldId id="294" r:id="rId76"/>
    <p:sldId id="304" r:id="rId77"/>
    <p:sldId id="353" r:id="rId78"/>
    <p:sldId id="354" r:id="rId79"/>
    <p:sldId id="300" r:id="rId80"/>
    <p:sldId id="302" r:id="rId81"/>
    <p:sldId id="305" r:id="rId82"/>
    <p:sldId id="355" r:id="rId83"/>
    <p:sldId id="356" r:id="rId84"/>
    <p:sldId id="321" r:id="rId85"/>
    <p:sldId id="323" r:id="rId86"/>
    <p:sldId id="322" r:id="rId8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111" d="100"/>
          <a:sy n="111" d="100"/>
        </p:scale>
        <p:origin x="51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iamarkt\Desktop\bootj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Blad1!$B$5:$B$13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Blad1!$C$5:$C$13</c:f>
              <c:numCache>
                <c:formatCode>0</c:formatCode>
                <c:ptCount val="9"/>
                <c:pt idx="0">
                  <c:v>20</c:v>
                </c:pt>
                <c:pt idx="1">
                  <c:v>20.100756305184241</c:v>
                </c:pt>
                <c:pt idx="2">
                  <c:v>20.412414523193153</c:v>
                </c:pt>
                <c:pt idx="3">
                  <c:v>20.965696734438367</c:v>
                </c:pt>
                <c:pt idx="4">
                  <c:v>21.821789023599241</c:v>
                </c:pt>
                <c:pt idx="5">
                  <c:v>23.094010767585029</c:v>
                </c:pt>
                <c:pt idx="6">
                  <c:v>25</c:v>
                </c:pt>
                <c:pt idx="7">
                  <c:v>28.005601680560194</c:v>
                </c:pt>
                <c:pt idx="8">
                  <c:v>33.333333333333336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4A-4E71-AE88-18518AF42219}"/>
            </c:ext>
          </c:extLst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Blad1!$B$5:$B$13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Blad1!$D$5:$D$13</c:f>
              <c:numCache>
                <c:formatCode>0.00</c:formatCode>
                <c:ptCount val="9"/>
                <c:pt idx="0">
                  <c:v>20</c:v>
                </c:pt>
                <c:pt idx="1">
                  <c:v>20.202020202020201</c:v>
                </c:pt>
                <c:pt idx="2">
                  <c:v>20.833333333333336</c:v>
                </c:pt>
                <c:pt idx="3">
                  <c:v>21.978021978021978</c:v>
                </c:pt>
                <c:pt idx="4">
                  <c:v>23.80952380952381</c:v>
                </c:pt>
                <c:pt idx="5">
                  <c:v>26.666666666666668</c:v>
                </c:pt>
                <c:pt idx="6">
                  <c:v>31.25</c:v>
                </c:pt>
                <c:pt idx="7">
                  <c:v>39.215686274509807</c:v>
                </c:pt>
                <c:pt idx="8">
                  <c:v>55.555555555555557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4A-4E71-AE88-18518AF42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16192"/>
        <c:axId val="522615104"/>
      </c:scatterChart>
      <c:valAx>
        <c:axId val="52261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v (m/s)</a:t>
                </a:r>
              </a:p>
            </c:rich>
          </c:tx>
          <c:layout>
            <c:manualLayout>
              <c:xMode val="edge"/>
              <c:yMode val="edge"/>
              <c:x val="0.86401946631671045"/>
              <c:y val="0.92249485848337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22615104"/>
        <c:crosses val="autoZero"/>
        <c:crossBetween val="midCat"/>
      </c:valAx>
      <c:valAx>
        <c:axId val="52261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 (s)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6.415613378988946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2261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65470-DD1D-4954-8012-E644FBAC6B17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A9BD0B-E82B-401D-B8E1-2779C3BA85F3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trell.org/div/media/minkowskivindu.html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Relativiteit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20" y="692696"/>
            <a:ext cx="4592712" cy="58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D322E-4D7F-4915-AC04-7C2F0995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Galilei transformaties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4C04B-7488-4BC3-8965-2532054D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345638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Bij een Galilei transformaties beweegt het stelsel </a:t>
            </a:r>
            <a:r>
              <a:rPr lang="nl-NL" dirty="0" err="1"/>
              <a:t>O</a:t>
            </a:r>
            <a:r>
              <a:rPr lang="nl-NL" i="1" dirty="0" err="1"/>
              <a:t>x’y</a:t>
            </a:r>
            <a:r>
              <a:rPr lang="nl-NL" i="1" dirty="0"/>
              <a:t>’</a:t>
            </a:r>
            <a:r>
              <a:rPr lang="nl-NL" dirty="0"/>
              <a:t> met een constante snelheid t.o.v. </a:t>
            </a:r>
            <a:r>
              <a:rPr lang="nl-NL" dirty="0" err="1"/>
              <a:t>O</a:t>
            </a:r>
            <a:r>
              <a:rPr lang="nl-NL" i="1" dirty="0" err="1"/>
              <a:t>xy</a:t>
            </a:r>
            <a:r>
              <a:rPr lang="nl-NL" dirty="0"/>
              <a:t>. Voor het gemak gaat we ervan uit dat op </a:t>
            </a:r>
            <a:r>
              <a:rPr lang="nl-NL" i="1" dirty="0"/>
              <a:t>t</a:t>
            </a:r>
            <a:r>
              <a:rPr lang="nl-NL" dirty="0"/>
              <a:t> = 0 de stelsels samenvallen en dat de x-richting samenvalt met de bewegingsrichting van het stelsel </a:t>
            </a:r>
            <a:r>
              <a:rPr lang="nl-NL" dirty="0" err="1"/>
              <a:t>O</a:t>
            </a:r>
            <a:r>
              <a:rPr lang="nl-NL" i="1" dirty="0" err="1"/>
              <a:t>x’y</a:t>
            </a:r>
            <a:r>
              <a:rPr lang="nl-NL" i="1" dirty="0"/>
              <a:t>’.</a:t>
            </a:r>
            <a:endParaRPr lang="nl-NL" dirty="0"/>
          </a:p>
          <a:p>
            <a:r>
              <a:rPr lang="nl-NL" dirty="0"/>
              <a:t>De transformatie wordt dan</a:t>
            </a:r>
          </a:p>
          <a:p>
            <a:pPr lvl="1"/>
            <a:r>
              <a:rPr lang="nl-NL" i="1" dirty="0"/>
              <a:t>x’ = x – v</a:t>
            </a:r>
            <a:r>
              <a:rPr lang="nl-NL" i="1" dirty="0">
                <a:sym typeface="Symbol" panose="05050102010706020507" pitchFamily="18" charset="2"/>
              </a:rPr>
              <a:t></a:t>
            </a:r>
            <a:r>
              <a:rPr lang="nl-NL" i="1" dirty="0"/>
              <a:t> t</a:t>
            </a:r>
          </a:p>
          <a:p>
            <a:pPr lvl="1"/>
            <a:r>
              <a:rPr lang="nl-NL" i="1" dirty="0"/>
              <a:t>y’ = y</a:t>
            </a:r>
          </a:p>
          <a:p>
            <a:pPr lvl="1"/>
            <a:r>
              <a:rPr lang="nl-NL" i="1" dirty="0" err="1"/>
              <a:t>z</a:t>
            </a:r>
            <a:r>
              <a:rPr lang="nl-NL" i="1" dirty="0"/>
              <a:t>’ = </a:t>
            </a:r>
            <a:r>
              <a:rPr lang="nl-NL" i="1" dirty="0" err="1"/>
              <a:t>z</a:t>
            </a:r>
            <a:endParaRPr lang="nl-NL" i="1" dirty="0"/>
          </a:p>
          <a:p>
            <a:pPr lvl="1"/>
            <a:r>
              <a:rPr lang="nl-NL" i="1" dirty="0"/>
              <a:t>t’ = 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FC7B09-1F97-4A47-8372-E1C2AEDEA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871544"/>
            <a:ext cx="504140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AD852-B8E6-40FF-8078-BEC82691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Absoluut en relatief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24FFF-22A3-440D-87ED-54ABF32E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25144"/>
            <a:ext cx="10972800" cy="1599456"/>
          </a:xfrm>
        </p:spPr>
        <p:txBody>
          <a:bodyPr/>
          <a:lstStyle/>
          <a:p>
            <a:r>
              <a:rPr lang="nl-NL" dirty="0"/>
              <a:t>Grootheden die na een transformatie gelijk zijn gebleven noemen absoluut, bijvoorbeeld </a:t>
            </a:r>
            <a:r>
              <a:rPr lang="nl-NL" i="1" dirty="0"/>
              <a:t>lengte</a:t>
            </a:r>
          </a:p>
          <a:p>
            <a:r>
              <a:rPr lang="nl-NL" dirty="0"/>
              <a:t>Grootheden die veranderen relatief, bijvoorbeeld </a:t>
            </a:r>
            <a:r>
              <a:rPr lang="nl-NL" i="1" dirty="0"/>
              <a:t>plaats</a:t>
            </a:r>
            <a:r>
              <a:rPr lang="nl-NL" dirty="0"/>
              <a:t> en </a:t>
            </a:r>
            <a:r>
              <a:rPr lang="nl-NL" i="1" dirty="0"/>
              <a:t>snelheid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2CCC42-4A73-41C2-B1FD-32AA82DD5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157055"/>
            <a:ext cx="504140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A8D2B-211E-408E-8A3F-4F4D93F1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6521B-EFBA-485A-96E9-042ABEE8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 3 en 4</a:t>
            </a:r>
          </a:p>
        </p:txBody>
      </p:sp>
    </p:spTree>
    <p:extLst>
      <p:ext uri="{BB962C8B-B14F-4D97-AF65-F5344CB8AC3E}">
        <p14:creationId xmlns:p14="http://schemas.microsoft.com/office/powerpoint/2010/main" val="34550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FC34-DD5F-4B8A-BDE3-162D69E9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 De weg naar de speciale relativiteitstheorie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72CA99-BB7D-4884-A6C8-B89DD35E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dit hoofdstuk kun je:</a:t>
            </a:r>
          </a:p>
          <a:p>
            <a:pPr lvl="1"/>
            <a:r>
              <a:rPr lang="nl-NL" dirty="0"/>
              <a:t>het experiment van Michelson en Morley beschrijven</a:t>
            </a:r>
          </a:p>
          <a:p>
            <a:pPr lvl="1"/>
            <a:r>
              <a:rPr lang="nl-NL" dirty="0"/>
              <a:t>uitleggen welke conclusie uit dat experiment getrokken kon worden</a:t>
            </a:r>
          </a:p>
          <a:p>
            <a:pPr lvl="1"/>
            <a:r>
              <a:rPr lang="nl-NL" dirty="0"/>
              <a:t>de etherhypothese toelichten</a:t>
            </a:r>
          </a:p>
          <a:p>
            <a:pPr lvl="1"/>
            <a:r>
              <a:rPr lang="nl-NL" dirty="0"/>
              <a:t>postulaten van Einstein formuleren</a:t>
            </a:r>
          </a:p>
        </p:txBody>
      </p:sp>
    </p:spTree>
    <p:extLst>
      <p:ext uri="{BB962C8B-B14F-4D97-AF65-F5344CB8AC3E}">
        <p14:creationId xmlns:p14="http://schemas.microsoft.com/office/powerpoint/2010/main" val="128995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licht?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04864"/>
            <a:ext cx="4262264" cy="4119737"/>
          </a:xfrm>
        </p:spPr>
        <p:txBody>
          <a:bodyPr/>
          <a:lstStyle/>
          <a:p>
            <a:r>
              <a:rPr lang="nl-NL" dirty="0"/>
              <a:t>deeltje, want licht gaat in een rechte lijn (Newton)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golf (Huygens), want er komen dingen voor die je ook bij watergolven ziet (buiging en interferentie)</a:t>
            </a:r>
          </a:p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096000" y="27809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inus.gif (600×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437112"/>
            <a:ext cx="4860305" cy="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7037E-6 L 0.53151 0.002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Lichtsnelheid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76780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Licht is een elektromagnetische golf </a:t>
            </a:r>
          </a:p>
          <a:p>
            <a:r>
              <a:rPr lang="nl-NL" dirty="0"/>
              <a:t>In vacuüm is de snelheid 299792458 m/s (per definitie)</a:t>
            </a:r>
          </a:p>
          <a:p>
            <a:endParaRPr lang="nl-NL" dirty="0"/>
          </a:p>
          <a:p>
            <a:r>
              <a:rPr lang="nl-NL" dirty="0"/>
              <a:t>Geluid heeft een stof nodig om zich voort te planten</a:t>
            </a:r>
          </a:p>
          <a:p>
            <a:r>
              <a:rPr lang="nl-NL" dirty="0"/>
              <a:t>Hoe zit het met licht???</a:t>
            </a:r>
          </a:p>
          <a:p>
            <a:endParaRPr lang="nl-NL" dirty="0"/>
          </a:p>
          <a:p>
            <a:r>
              <a:rPr lang="nl-NL" dirty="0"/>
              <a:t>De wetenschappers kenden de eigenschappen nog niet, maar het had wel al een naam: </a:t>
            </a:r>
            <a:r>
              <a:rPr lang="nl-NL" i="1" dirty="0"/>
              <a:t>ether</a:t>
            </a:r>
          </a:p>
          <a:p>
            <a:endParaRPr lang="nl-NL" i="1" dirty="0"/>
          </a:p>
          <a:p>
            <a:r>
              <a:rPr lang="nl-NL" dirty="0"/>
              <a:t>Kun je met behulp van de ether toch je eigen snelheid bepalen?</a:t>
            </a:r>
          </a:p>
          <a:p>
            <a:pPr lvl="1"/>
            <a:r>
              <a:rPr lang="nl-NL" dirty="0"/>
              <a:t>Experiment van Michelson en Morley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3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517" y="332656"/>
            <a:ext cx="10972800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2095"/>
                <a:ext cx="4694312" cy="5132505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/>
                  <a:t>AB = BC</a:t>
                </a:r>
              </a:p>
              <a:p>
                <a:r>
                  <a:rPr lang="nl-NL" dirty="0"/>
                  <a:t>Wie gaat het snelst? De boot van A</a:t>
                </a:r>
                <a:r>
                  <a:rPr lang="nl-NL" dirty="0">
                    <a:sym typeface="Wingdings" panose="05000000000000000000" pitchFamily="2" charset="2"/>
                  </a:rPr>
                  <a:t> B of de boot van B C of maakt het niet uit?</a:t>
                </a:r>
              </a:p>
              <a:p>
                <a:r>
                  <a:rPr lang="nl-NL" dirty="0"/>
                  <a:t>Bereken de tijden die de boten 1 en 2 nodig hebben om heen en terug te gaan</a:t>
                </a:r>
              </a:p>
              <a:p>
                <a:endParaRPr lang="nl-NL" dirty="0"/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358775" indent="0">
                  <a:buNone/>
                </a:pPr>
                <a:endParaRPr lang="nl-NL" dirty="0"/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2095"/>
                <a:ext cx="4694312" cy="5132505"/>
              </a:xfrm>
              <a:blipFill>
                <a:blip r:embed="rId2"/>
                <a:stretch>
                  <a:fillRect l="-1299" t="-950" r="-14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651" y="1192095"/>
            <a:ext cx="5191665" cy="43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620688"/>
            <a:ext cx="10972800" cy="1143000"/>
          </a:xfrm>
        </p:spPr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3830216" cy="4389120"/>
          </a:xfrm>
        </p:spPr>
        <p:txBody>
          <a:bodyPr/>
          <a:lstStyle/>
          <a:p>
            <a:r>
              <a:rPr lang="nl-NL" dirty="0"/>
              <a:t>AB = BC = 100 m</a:t>
            </a:r>
          </a:p>
          <a:p>
            <a:r>
              <a:rPr lang="nl-NL" dirty="0"/>
              <a:t>c = 10 m/s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1</a:t>
            </a:r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  <a:p>
            <a:endParaRPr lang="nl-NL" baseline="-25000" dirty="0"/>
          </a:p>
          <a:p>
            <a:endParaRPr lang="nl-NL" baseline="-25000" dirty="0"/>
          </a:p>
          <a:p>
            <a:r>
              <a:rPr lang="nl-NL" dirty="0"/>
              <a:t>De boot die tegen de stroom in moet verliest meer tijd</a:t>
            </a: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75258"/>
              </p:ext>
            </p:extLst>
          </p:nvPr>
        </p:nvGraphicFramePr>
        <p:xfrm>
          <a:off x="4727848" y="908720"/>
          <a:ext cx="5796136" cy="48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1415480" y="414908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415480" y="3645024"/>
            <a:ext cx="64807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1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Michelson en Morley (1887)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28800"/>
            <a:ext cx="5918448" cy="4695800"/>
          </a:xfrm>
        </p:spPr>
        <p:txBody>
          <a:bodyPr>
            <a:normAutofit/>
          </a:bodyPr>
          <a:lstStyle/>
          <a:p>
            <a:r>
              <a:rPr lang="nl-NL" dirty="0"/>
              <a:t>Ze wilden de snelheid waarmee de aarde door de ether beweegt bepalen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verwachting was dat er een tijdverschil is tussen A en B-weg, omdat de aarde om zijn as draait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door de opstelling te draaien zou het patroon van maxima en minima moeten veranderen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… maar helaas ze vonden geen enkel verschil</a:t>
            </a:r>
          </a:p>
        </p:txBody>
      </p:sp>
      <p:pic>
        <p:nvPicPr>
          <p:cNvPr id="1026" name="Picture 2" descr="http://media-2.web.britannica.com/eb-media/79/279-004-558CC1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72816"/>
            <a:ext cx="5267891" cy="38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68D91-FC38-4AFE-B1CB-8E691741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interferentie patroon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6393BB-D685-4714-9125-284AE9F5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32856"/>
            <a:ext cx="4240485" cy="42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F480E6F-6891-4161-92ED-B9DDF437A7C6}"/>
              </a:ext>
            </a:extLst>
          </p:cNvPr>
          <p:cNvSpPr txBox="1"/>
          <p:nvPr/>
        </p:nvSpPr>
        <p:spPr>
          <a:xfrm>
            <a:off x="6095999" y="2564904"/>
            <a:ext cx="4240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Hele kleine veranderingen worden in een interferentie patroon zichtbaar door een verandering van licht en donker</a:t>
            </a:r>
          </a:p>
        </p:txBody>
      </p:sp>
    </p:spTree>
    <p:extLst>
      <p:ext uri="{BB962C8B-B14F-4D97-AF65-F5344CB8AC3E}">
        <p14:creationId xmlns:p14="http://schemas.microsoft.com/office/powerpoint/2010/main" val="263387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C807-202A-4487-98FD-B7DE9331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Relativiteit in de klassiek mechanica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755118-2B18-42DC-91A9-3153A0C0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die hoofdstuk kun je:</a:t>
            </a:r>
          </a:p>
          <a:p>
            <a:pPr lvl="1"/>
            <a:r>
              <a:rPr lang="nl-NL" dirty="0"/>
              <a:t>Uitleggen wat een inertiaalstelsel</a:t>
            </a:r>
          </a:p>
          <a:p>
            <a:pPr lvl="1"/>
            <a:r>
              <a:rPr lang="nl-NL" dirty="0"/>
              <a:t>Rekenen met coördinatentransformatie</a:t>
            </a:r>
          </a:p>
          <a:p>
            <a:pPr lvl="1"/>
            <a:r>
              <a:rPr lang="nl-NL" dirty="0"/>
              <a:t>Uitleggen of een grootheid absoluut of relatief is</a:t>
            </a:r>
          </a:p>
          <a:p>
            <a:pPr lvl="1"/>
            <a:r>
              <a:rPr lang="nl-NL" dirty="0"/>
              <a:t>De vergelijkingen voor een Galilei-transformatie opstellen</a:t>
            </a:r>
          </a:p>
        </p:txBody>
      </p:sp>
    </p:spTree>
    <p:extLst>
      <p:ext uri="{BB962C8B-B14F-4D97-AF65-F5344CB8AC3E}">
        <p14:creationId xmlns:p14="http://schemas.microsoft.com/office/powerpoint/2010/main" val="258476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Postulaten van Einstein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Ether bestaat niet</a:t>
            </a:r>
          </a:p>
          <a:p>
            <a:endParaRPr lang="nl-NL" dirty="0"/>
          </a:p>
          <a:p>
            <a:r>
              <a:rPr lang="nl-NL" dirty="0"/>
              <a:t>1. In elk inertiaalstelsel zijn </a:t>
            </a:r>
            <a:r>
              <a:rPr lang="nl-NL" i="1" dirty="0"/>
              <a:t>alle</a:t>
            </a:r>
            <a:r>
              <a:rPr lang="nl-NL" dirty="0"/>
              <a:t> natuurkunde wetten gelijk</a:t>
            </a:r>
          </a:p>
          <a:p>
            <a:r>
              <a:rPr lang="nl-NL" dirty="0"/>
              <a:t>2. </a:t>
            </a:r>
            <a:r>
              <a:rPr lang="nl-NL" i="1" dirty="0"/>
              <a:t>De lichtsnelheid c is in elk inertiaalstelsel gelijk ongeacht de snelheid van de lichtbron</a:t>
            </a:r>
          </a:p>
          <a:p>
            <a:endParaRPr lang="nl-NL" i="1" dirty="0"/>
          </a:p>
          <a:p>
            <a:r>
              <a:rPr lang="nl-NL" dirty="0"/>
              <a:t>Het 2</a:t>
            </a:r>
            <a:r>
              <a:rPr lang="nl-NL" baseline="30000" dirty="0"/>
              <a:t>de</a:t>
            </a:r>
            <a:r>
              <a:rPr lang="nl-NL" dirty="0"/>
              <a:t> postulaat is in tegenspraak met de klassieke mechanica. Daar was de snelheid een relatieve grootheid, maar in de relativiteitstheorie is de lichtsnelheid een absolute grootheid.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46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Een auto rijdt met een snelheid van 30 m/s. De bijrijder gooit een bal met een snelheid van 20 m/s recht vooruit.</a:t>
            </a:r>
          </a:p>
          <a:p>
            <a:endParaRPr lang="nl-NL" dirty="0"/>
          </a:p>
          <a:p>
            <a:r>
              <a:rPr lang="nl-NL" dirty="0"/>
              <a:t>Iemand langs de kant van de weg ziet de bal met 50 m/s voorbij suizen</a:t>
            </a:r>
          </a:p>
          <a:p>
            <a:endParaRPr lang="nl-NL" dirty="0"/>
          </a:p>
          <a:p>
            <a:r>
              <a:rPr lang="nl-NL" dirty="0"/>
              <a:t>De snelheid is 50 – 3,3 x 10</a:t>
            </a:r>
            <a:r>
              <a:rPr lang="nl-NL" baseline="30000" dirty="0"/>
              <a:t>-13</a:t>
            </a:r>
            <a:r>
              <a:rPr lang="nl-NL" dirty="0"/>
              <a:t> m/s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515024" cy="4434840"/>
          </a:xfrm>
        </p:spPr>
        <p:txBody>
          <a:bodyPr/>
          <a:lstStyle/>
          <a:p>
            <a:r>
              <a:rPr lang="nl-NL" dirty="0"/>
              <a:t>Een raket vliegt met een snelheid van ½ </a:t>
            </a:r>
            <a:r>
              <a:rPr lang="nl-NL" i="1" dirty="0"/>
              <a:t>c </a:t>
            </a:r>
            <a:r>
              <a:rPr lang="nl-NL" dirty="0"/>
              <a:t>naar de aarde. De astronaut schijnt met een laserpen recht vooruit.</a:t>
            </a:r>
          </a:p>
          <a:p>
            <a:endParaRPr lang="nl-NL" dirty="0"/>
          </a:p>
          <a:p>
            <a:r>
              <a:rPr lang="nl-NL" dirty="0"/>
              <a:t>Iemand op aarde ziet het licht van de laserpen met een snelheid van </a:t>
            </a:r>
            <a:r>
              <a:rPr lang="nl-NL" i="1" dirty="0"/>
              <a:t>c</a:t>
            </a:r>
            <a:r>
              <a:rPr lang="nl-NL" dirty="0"/>
              <a:t> op zich afkomen; en dus niet 1½ </a:t>
            </a:r>
            <a:r>
              <a:rPr lang="nl-NL" i="1" dirty="0"/>
              <a:t>c</a:t>
            </a: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 flipV="1">
            <a:off x="767408" y="3789040"/>
            <a:ext cx="4608512" cy="16561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cxnSpLocks/>
          </p:cNvCxnSpPr>
          <p:nvPr/>
        </p:nvCxnSpPr>
        <p:spPr>
          <a:xfrm flipH="1" flipV="1">
            <a:off x="767408" y="4005064"/>
            <a:ext cx="4536504" cy="144016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Relativiteit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Lichtsnelheid is absoluut; voor iedereen gelijk</a:t>
            </a:r>
          </a:p>
          <a:p>
            <a:r>
              <a:rPr lang="nl-NL" dirty="0"/>
              <a:t>Tijd en afstand (ruimte) zijn relatief</a:t>
            </a:r>
          </a:p>
        </p:txBody>
      </p:sp>
    </p:spTree>
    <p:extLst>
      <p:ext uri="{BB962C8B-B14F-4D97-AF65-F5344CB8AC3E}">
        <p14:creationId xmlns:p14="http://schemas.microsoft.com/office/powerpoint/2010/main" val="3494485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FD7A7-A9C8-47A9-B484-A7D2CE82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D84E9-F05B-4714-B49F-2B03BAC2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5, 6</a:t>
            </a:r>
          </a:p>
        </p:txBody>
      </p:sp>
    </p:spTree>
    <p:extLst>
      <p:ext uri="{BB962C8B-B14F-4D97-AF65-F5344CB8AC3E}">
        <p14:creationId xmlns:p14="http://schemas.microsoft.com/office/powerpoint/2010/main" val="17678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B504-72A0-4FA1-9B76-210B61F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Tijd en 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513D2-60C7-4D9C-B511-16EA274B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dit hoofdstuk kun je:</a:t>
            </a:r>
          </a:p>
          <a:p>
            <a:pPr lvl="1"/>
            <a:r>
              <a:rPr lang="nl-NL" dirty="0"/>
              <a:t>uitleggen hoe je tijd en afstand meet</a:t>
            </a:r>
          </a:p>
          <a:p>
            <a:pPr lvl="1"/>
            <a:r>
              <a:rPr lang="nl-NL" dirty="0"/>
              <a:t>rekenen met tijdrek</a:t>
            </a:r>
          </a:p>
          <a:p>
            <a:pPr lvl="1"/>
            <a:r>
              <a:rPr lang="nl-NL" dirty="0"/>
              <a:t>rekenen met lengtekrimp</a:t>
            </a:r>
          </a:p>
          <a:p>
            <a:pPr lvl="1"/>
            <a:r>
              <a:rPr lang="nl-NL" dirty="0" err="1"/>
              <a:t>minkowski-diagrammen</a:t>
            </a:r>
            <a:r>
              <a:rPr lang="nl-NL" dirty="0"/>
              <a:t> gebruiken</a:t>
            </a:r>
          </a:p>
          <a:p>
            <a:pPr lvl="1"/>
            <a:r>
              <a:rPr lang="nl-NL" dirty="0"/>
              <a:t>uitleggen dat het begrip gelijktijdigheid relatief is</a:t>
            </a:r>
          </a:p>
          <a:p>
            <a:pPr lvl="1"/>
            <a:r>
              <a:rPr lang="nl-NL" dirty="0"/>
              <a:t>snelheden optellen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ladderparadox</a:t>
            </a:r>
            <a:r>
              <a:rPr lang="nl-NL" dirty="0"/>
              <a:t> en tweelingparadox verklaren</a:t>
            </a:r>
          </a:p>
        </p:txBody>
      </p:sp>
    </p:spTree>
    <p:extLst>
      <p:ext uri="{BB962C8B-B14F-4D97-AF65-F5344CB8AC3E}">
        <p14:creationId xmlns:p14="http://schemas.microsoft.com/office/powerpoint/2010/main" val="55742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Tijddilatie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5342384" cy="4389120"/>
              </a:xfrm>
            </p:spPr>
            <p:txBody>
              <a:bodyPr/>
              <a:lstStyle/>
              <a:p>
                <a:r>
                  <a:rPr lang="nl-NL" dirty="0"/>
                  <a:t>Elke keer dat de lichtstraal een spiegel raakt, gaat de klok één tik verder</a:t>
                </a:r>
              </a:p>
              <a:p>
                <a:endParaRPr lang="nl-NL" dirty="0"/>
              </a:p>
              <a:p>
                <a:r>
                  <a:rPr lang="nl-NL" dirty="0"/>
                  <a:t>Volgens de ruimtevaarder geldt: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… maar volgens waarnemers op aarde met dezelfde klokken …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5342384" cy="4389120"/>
              </a:xfrm>
              <a:blipFill>
                <a:blip r:embed="rId2"/>
                <a:stretch>
                  <a:fillRect l="-1370" t="-1250" r="-1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988840"/>
            <a:ext cx="4735463" cy="19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775520" y="4149080"/>
                <a:ext cx="9806880" cy="21755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20" y="4149080"/>
                <a:ext cx="9806880" cy="21755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9B382C7-5FD0-4D04-9755-985EF23A0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1" y="764704"/>
            <a:ext cx="1014452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5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BC6E5-6A55-4A05-A9D2-1AFB2BEB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08688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12AB4AB-DB0A-448B-9FC6-186744BE3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2776"/>
                <a:ext cx="10972800" cy="49118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De volgende formules gelden voor </a:t>
                </a:r>
                <a:r>
                  <a:rPr lang="nl-NL" dirty="0">
                    <a:sym typeface="Symbol" panose="05050102010706020507" pitchFamily="18" charset="2"/>
                  </a:rPr>
                  <a:t>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o</a:t>
                </a:r>
                <a:r>
                  <a:rPr lang="nl-NL" dirty="0"/>
                  <a:t> en </a:t>
                </a:r>
                <a:r>
                  <a:rPr lang="nl-NL" dirty="0">
                    <a:sym typeface="Symbol" panose="05050102010706020507" pitchFamily="18" charset="2"/>
                  </a:rPr>
                  <a:t></a:t>
                </a:r>
                <a:r>
                  <a:rPr lang="nl-NL" i="1" dirty="0"/>
                  <a:t>t</a:t>
                </a:r>
                <a:r>
                  <a:rPr lang="nl-NL" dirty="0"/>
                  <a:t>:</a:t>
                </a:r>
              </a:p>
              <a:p>
                <a:endParaRPr lang="nl-NL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2⋅</m:t>
                          </m:r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met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/>
                  <a:t>Leidt af dat geldt:</a:t>
                </a:r>
              </a:p>
              <a:p>
                <a:endParaRPr lang="nl-NL" dirty="0"/>
              </a:p>
              <a:p>
                <a:pPr marL="8016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12AB4AB-DB0A-448B-9FC6-186744BE3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2776"/>
                <a:ext cx="10972800" cy="4911824"/>
              </a:xfrm>
              <a:blipFill>
                <a:blip r:embed="rId2"/>
                <a:stretch>
                  <a:fillRect l="-667" t="-21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85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48648"/>
          </a:xfrm>
        </p:spPr>
        <p:txBody>
          <a:bodyPr>
            <a:normAutofit fontScale="90000"/>
          </a:bodyPr>
          <a:lstStyle/>
          <a:p>
            <a:r>
              <a:rPr lang="nl-NL" dirty="0"/>
              <a:t>Tijddilatatie (dilatatie = uitrekking)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6"/>
                <a:ext cx="10972800" cy="5271864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/>
                  <a:t>eigentijd </a:t>
                </a:r>
                <a:r>
                  <a:rPr lang="el-GR" dirty="0"/>
                  <a:t>Δ</a:t>
                </a:r>
                <a:r>
                  <a:rPr lang="nl-NL" i="1" dirty="0"/>
                  <a:t>t’</a:t>
                </a:r>
                <a:r>
                  <a:rPr lang="nl-NL" dirty="0"/>
                  <a:t>: tijd tussen twee gebeurtenissen </a:t>
                </a:r>
                <a:r>
                  <a:rPr lang="nl-NL" i="1" dirty="0"/>
                  <a:t>op dezelfde plek</a:t>
                </a:r>
              </a:p>
              <a:p>
                <a:r>
                  <a:rPr lang="nl-NL" dirty="0"/>
                  <a:t>de eigentijd meet je met één klok</a:t>
                </a:r>
              </a:p>
              <a:p>
                <a:r>
                  <a:rPr lang="nl-NL" dirty="0"/>
                  <a:t>gedilateerde tijd </a:t>
                </a:r>
                <a:r>
                  <a:rPr lang="el-GR" dirty="0"/>
                  <a:t>Δ</a:t>
                </a:r>
                <a:r>
                  <a:rPr lang="nl-NL" i="1" dirty="0"/>
                  <a:t>t</a:t>
                </a:r>
                <a:r>
                  <a:rPr lang="nl-NL" dirty="0"/>
                  <a:t>: tijd tussen die twee gebeurtenissen </a:t>
                </a:r>
                <a:r>
                  <a:rPr lang="nl-NL" i="1" dirty="0"/>
                  <a:t>op verschillende plaatsen </a:t>
                </a:r>
                <a:r>
                  <a:rPr lang="nl-NL" dirty="0"/>
                  <a:t>en dus ook met 2 klokken</a:t>
                </a:r>
                <a:endParaRPr lang="nl-NL" i="1" dirty="0"/>
              </a:p>
              <a:p>
                <a:endParaRPr lang="nl-NL" dirty="0"/>
              </a:p>
              <a:p>
                <a:pPr marL="10747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nl-NL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 ′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Lorentzfactor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volgens Darren en Warren loopt de klok in raket langzamer</a:t>
                </a:r>
              </a:p>
              <a:p>
                <a:pPr marL="271463" indent="-271463"/>
                <a:r>
                  <a:rPr lang="nl-NL" dirty="0"/>
                  <a:t>alles is relatief, dus de astronaut vindt juist dat de klok van de aardbewoner langzamer tikt!</a:t>
                </a:r>
              </a:p>
              <a:p>
                <a:pPr marL="271463" indent="-271463"/>
                <a:r>
                  <a:rPr lang="nl-NL" dirty="0"/>
                  <a:t>als </a:t>
                </a:r>
                <a:r>
                  <a:rPr lang="nl-NL" i="1" dirty="0"/>
                  <a:t>v</a:t>
                </a:r>
                <a:r>
                  <a:rPr lang="nl-NL" dirty="0"/>
                  <a:t> klein is dan is </a:t>
                </a:r>
                <a:r>
                  <a:rPr lang="el-GR" dirty="0"/>
                  <a:t>Δ</a:t>
                </a:r>
                <a:r>
                  <a:rPr lang="nl-NL" i="1" dirty="0"/>
                  <a:t>t</a:t>
                </a:r>
                <a:r>
                  <a:rPr lang="nl-NL" dirty="0"/>
                  <a:t> = </a:t>
                </a:r>
                <a:r>
                  <a:rPr lang="el-GR" dirty="0"/>
                  <a:t>Δ</a:t>
                </a:r>
                <a:r>
                  <a:rPr lang="nl-NL" i="1" dirty="0"/>
                  <a:t>t’</a:t>
                </a: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6"/>
                <a:ext cx="10972800" cy="5271864"/>
              </a:xfrm>
              <a:blipFill>
                <a:blip r:embed="rId2"/>
                <a:stretch>
                  <a:fillRect l="-556" t="-9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98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5370D-446B-4C22-9569-7A00A961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3ADAE-62A3-4E99-B453-A5C0DF70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 7 t/m 10</a:t>
            </a:r>
          </a:p>
        </p:txBody>
      </p:sp>
    </p:spTree>
    <p:extLst>
      <p:ext uri="{BB962C8B-B14F-4D97-AF65-F5344CB8AC3E}">
        <p14:creationId xmlns:p14="http://schemas.microsoft.com/office/powerpoint/2010/main" val="113294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Relativiteitsprincipe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6134472" cy="4389120"/>
          </a:xfrm>
        </p:spPr>
        <p:txBody>
          <a:bodyPr/>
          <a:lstStyle/>
          <a:p>
            <a:r>
              <a:rPr lang="nl-NL" dirty="0"/>
              <a:t>Stel je zit in een afgesloten ruimte en beweegt met een </a:t>
            </a:r>
            <a:r>
              <a:rPr lang="nl-NL" i="1" dirty="0"/>
              <a:t>constante</a:t>
            </a:r>
            <a:r>
              <a:rPr lang="nl-NL" dirty="0"/>
              <a:t> snelheid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Kun je een experiment verzinnen waarmee je die snelheid kunt bepalen?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Nee, als je met een constante snelheid beweegt zijn de mechanica-wetten voor iedereen gelijk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Lift.gif (490×5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47088"/>
            <a:ext cx="2772073" cy="32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864096"/>
          </a:xfrm>
        </p:spPr>
        <p:txBody>
          <a:bodyPr>
            <a:normAutofit/>
          </a:bodyPr>
          <a:lstStyle/>
          <a:p>
            <a:r>
              <a:rPr lang="nl-NL" dirty="0"/>
              <a:t>3.8 Minkowski-diagram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D98E37-75B2-4742-94A3-2BAA7855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673"/>
            <a:ext cx="5755123" cy="496867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2F6F77-AAE9-4B12-BF65-9683DE85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673"/>
            <a:ext cx="5767316" cy="49686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CD3796-2837-46B6-A409-969E79B9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673"/>
            <a:ext cx="5767316" cy="49686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DB35219-0EE3-4331-ACD0-83EE04A2E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673"/>
            <a:ext cx="5767316" cy="49686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1807F99-0C75-43E9-9748-D46C51BDB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792"/>
            <a:ext cx="5767316" cy="49686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CDE13E5-17F6-44C9-99FA-6290C46A9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44664"/>
            <a:ext cx="5767316" cy="496867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88BA947-2F23-4B3A-AE9A-FD074E1848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673"/>
            <a:ext cx="5767316" cy="496867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0A318AE-F1B6-4A3F-B2F0-D089F668A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56792"/>
            <a:ext cx="5767316" cy="496867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6BE66E-5287-4A16-81A9-2A00F56881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1556792"/>
            <a:ext cx="5767316" cy="496867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8B2B619-3902-492B-AE6D-B0FBBFE9B5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56792"/>
            <a:ext cx="5767316" cy="4968671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462E0AA-7232-4995-99EA-CA4C0284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846448"/>
            <a:ext cx="4646984" cy="4389120"/>
          </a:xfrm>
        </p:spPr>
        <p:txBody>
          <a:bodyPr/>
          <a:lstStyle/>
          <a:p>
            <a:r>
              <a:rPr lang="nl-NL" dirty="0" err="1"/>
              <a:t>Minkowski</a:t>
            </a:r>
            <a:r>
              <a:rPr lang="nl-NL" dirty="0"/>
              <a:t> – diagram is een handig hulpmiddel om dit soort zaken weer te geven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Lijkt op een </a:t>
            </a:r>
            <a:r>
              <a:rPr lang="nl-NL" i="1" dirty="0"/>
              <a:t>x</a:t>
            </a:r>
            <a:r>
              <a:rPr lang="nl-NL" dirty="0"/>
              <a:t>-</a:t>
            </a:r>
            <a:r>
              <a:rPr lang="nl-NL" i="1" dirty="0"/>
              <a:t>t</a:t>
            </a:r>
            <a:r>
              <a:rPr lang="nl-NL" dirty="0"/>
              <a:t>-grafiek maar de assen zijn verwisseld</a:t>
            </a:r>
          </a:p>
        </p:txBody>
      </p:sp>
    </p:spTree>
    <p:extLst>
      <p:ext uri="{BB962C8B-B14F-4D97-AF65-F5344CB8AC3E}">
        <p14:creationId xmlns:p14="http://schemas.microsoft.com/office/powerpoint/2010/main" val="29367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Minkowski</a:t>
            </a:r>
            <a:r>
              <a:rPr lang="nl-NL" dirty="0"/>
              <a:t> - diagram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4864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plaats van </a:t>
            </a:r>
            <a:r>
              <a:rPr lang="nl-NL" i="1" dirty="0"/>
              <a:t>t</a:t>
            </a:r>
            <a:r>
              <a:rPr lang="nl-NL" dirty="0"/>
              <a:t> is </a:t>
            </a:r>
            <a:r>
              <a:rPr lang="nl-NL" i="1" dirty="0" err="1"/>
              <a:t>ct</a:t>
            </a:r>
            <a:r>
              <a:rPr lang="nl-NL" dirty="0"/>
              <a:t> uitgezet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Een voorwerp dat beweegt met de lichtsnelheid staat onder een hoek van 45 graden; </a:t>
            </a:r>
            <a:r>
              <a:rPr lang="nl-NL" i="1" dirty="0"/>
              <a:t>x</a:t>
            </a:r>
            <a:r>
              <a:rPr lang="nl-NL" dirty="0"/>
              <a:t> = </a:t>
            </a:r>
            <a:r>
              <a:rPr lang="nl-NL" i="1" dirty="0" err="1"/>
              <a:t>ct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voor het gemak alleen </a:t>
            </a:r>
            <a:r>
              <a:rPr lang="nl-NL" i="1" dirty="0"/>
              <a:t>x</a:t>
            </a:r>
            <a:r>
              <a:rPr lang="nl-NL" dirty="0"/>
              <a:t>-richting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een lijn in een het diagram heet een </a:t>
            </a:r>
            <a:r>
              <a:rPr lang="nl-NL" i="1" dirty="0"/>
              <a:t>wereldlijn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847088"/>
            <a:ext cx="3877800" cy="4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Raketten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748596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Teken …</a:t>
            </a:r>
          </a:p>
          <a:p>
            <a:r>
              <a:rPr lang="nl-NL" dirty="0"/>
              <a:t>Een stilstaande raket; </a:t>
            </a:r>
            <a:r>
              <a:rPr lang="nl-NL" i="1" dirty="0"/>
              <a:t>x</a:t>
            </a:r>
            <a:r>
              <a:rPr lang="nl-NL" dirty="0"/>
              <a:t>(0)=0</a:t>
            </a:r>
          </a:p>
          <a:p>
            <a:endParaRPr lang="nl-NL" dirty="0"/>
          </a:p>
          <a:p>
            <a:r>
              <a:rPr lang="nl-NL" dirty="0"/>
              <a:t>Raket met 0,2</a:t>
            </a:r>
            <a:r>
              <a:rPr lang="nl-NL" i="1" dirty="0"/>
              <a:t>c; x</a:t>
            </a:r>
            <a:r>
              <a:rPr lang="nl-NL" dirty="0"/>
              <a:t>(0) = 0</a:t>
            </a:r>
          </a:p>
          <a:p>
            <a:endParaRPr lang="nl-NL" i="1" dirty="0"/>
          </a:p>
          <a:p>
            <a:r>
              <a:rPr lang="nl-NL" dirty="0"/>
              <a:t>Raket met 0,8</a:t>
            </a:r>
            <a:r>
              <a:rPr lang="nl-NL" i="1" dirty="0"/>
              <a:t>c;  x</a:t>
            </a:r>
            <a:r>
              <a:rPr lang="nl-NL" dirty="0"/>
              <a:t>(0) = 0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84784"/>
            <a:ext cx="4172532" cy="4048690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6816080" y="1935480"/>
            <a:ext cx="0" cy="329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6816080" y="1700808"/>
            <a:ext cx="720080" cy="3528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6816079" y="1988840"/>
            <a:ext cx="2592289" cy="324036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63F28-E551-4AC0-9016-5476E72F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81280-6E81-42FB-B293-C474C39D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982344" cy="4389120"/>
          </a:xfrm>
        </p:spPr>
        <p:txBody>
          <a:bodyPr/>
          <a:lstStyle/>
          <a:p>
            <a:r>
              <a:rPr lang="nl-NL" dirty="0"/>
              <a:t>Een foton ( </a:t>
            </a:r>
            <a:r>
              <a:rPr lang="nl-NL" i="1" dirty="0"/>
              <a:t>x</a:t>
            </a:r>
            <a:r>
              <a:rPr lang="nl-NL" dirty="0"/>
              <a:t>(0) = 8) die in de richting van de oorsprong gaat.</a:t>
            </a:r>
          </a:p>
          <a:p>
            <a:endParaRPr lang="nl-NL" dirty="0"/>
          </a:p>
          <a:p>
            <a:r>
              <a:rPr lang="nl-NL" dirty="0"/>
              <a:t>Een raket (x(0) = 6) die met een snelheid van -0,4</a:t>
            </a:r>
            <a:r>
              <a:rPr lang="nl-NL" i="1" dirty="0"/>
              <a:t>c</a:t>
            </a:r>
            <a:r>
              <a:rPr lang="nl-NL" dirty="0"/>
              <a:t> vliegt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972B24-0E26-45AA-AC2F-B04F3ECD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84784"/>
            <a:ext cx="4172532" cy="404869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04D9355-A60C-40FF-AEAF-6A567B882990}"/>
              </a:ext>
            </a:extLst>
          </p:cNvPr>
          <p:cNvCxnSpPr/>
          <p:nvPr/>
        </p:nvCxnSpPr>
        <p:spPr>
          <a:xfrm flipH="1" flipV="1">
            <a:off x="6672064" y="2204864"/>
            <a:ext cx="3024336" cy="30243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A069B16-B501-431C-8B7D-495081732C2F}"/>
              </a:ext>
            </a:extLst>
          </p:cNvPr>
          <p:cNvCxnSpPr/>
          <p:nvPr/>
        </p:nvCxnSpPr>
        <p:spPr>
          <a:xfrm flipH="1" flipV="1">
            <a:off x="7536160" y="1556792"/>
            <a:ext cx="1440160" cy="3672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Gelijktijdig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702424" cy="4389120"/>
          </a:xfrm>
        </p:spPr>
        <p:txBody>
          <a:bodyPr/>
          <a:lstStyle/>
          <a:p>
            <a:r>
              <a:rPr lang="nl-NL" dirty="0"/>
              <a:t>Hoe kunnen twee waarnemers in één inertiaalstelsel hun klokken gelijkzetten?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 stuurt een lichtstraal naar B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 start zijn klok (</a:t>
            </a:r>
            <a:r>
              <a:rPr lang="nl-NL" i="1" dirty="0"/>
              <a:t>t</a:t>
            </a:r>
            <a:r>
              <a:rPr lang="nl-NL" dirty="0"/>
              <a:t>=0) als de lichtstraal aankomt en weerkaatst de lichtstraal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 meet de tijd </a:t>
            </a:r>
            <a:r>
              <a:rPr lang="nl-NL" i="1" dirty="0"/>
              <a:t>t</a:t>
            </a:r>
            <a:r>
              <a:rPr lang="nl-NL" dirty="0"/>
              <a:t> die lichtstraal nodig heeft gehad om van A-B-A te gaan en zet de klok op </a:t>
            </a:r>
            <a:r>
              <a:rPr lang="nl-NL" i="1" dirty="0"/>
              <a:t>t</a:t>
            </a:r>
            <a:r>
              <a:rPr lang="nl-NL" dirty="0"/>
              <a:t>/2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08720"/>
            <a:ext cx="4752528" cy="552603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 flipV="1">
            <a:off x="6888088" y="3933056"/>
            <a:ext cx="2016224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816080" y="1847088"/>
            <a:ext cx="2088232" cy="2085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4712"/>
          </a:xfrm>
        </p:spPr>
        <p:txBody>
          <a:bodyPr/>
          <a:lstStyle/>
          <a:p>
            <a:r>
              <a:rPr lang="nl-NL" dirty="0"/>
              <a:t>Gelijktijdigheid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28800"/>
            <a:ext cx="5630416" cy="4695800"/>
          </a:xfrm>
        </p:spPr>
        <p:txBody>
          <a:bodyPr/>
          <a:lstStyle/>
          <a:p>
            <a:r>
              <a:rPr lang="nl-NL" dirty="0"/>
              <a:t>Gebeurtenissen G</a:t>
            </a:r>
            <a:r>
              <a:rPr lang="nl-NL" baseline="-25000" dirty="0"/>
              <a:t>1</a:t>
            </a:r>
            <a:r>
              <a:rPr lang="nl-NL" dirty="0"/>
              <a:t> en G</a:t>
            </a:r>
            <a:r>
              <a:rPr lang="nl-NL" baseline="-25000" dirty="0"/>
              <a:t>2</a:t>
            </a:r>
            <a:r>
              <a:rPr lang="nl-NL" dirty="0"/>
              <a:t> die op een horizontale lijn in een </a:t>
            </a:r>
            <a:r>
              <a:rPr lang="nl-NL" dirty="0" err="1"/>
              <a:t>Minkowski</a:t>
            </a:r>
            <a:r>
              <a:rPr lang="nl-NL" dirty="0"/>
              <a:t>-diagram liggen, vinden volgens de waarnemers in dat inertiaalstelsel gelijktijdig plaats</a:t>
            </a:r>
          </a:p>
          <a:p>
            <a:endParaRPr lang="nl-NL" dirty="0"/>
          </a:p>
          <a:p>
            <a:r>
              <a:rPr lang="nl-NL" b="1" i="1" dirty="0"/>
              <a:t>Let op:</a:t>
            </a:r>
            <a:r>
              <a:rPr lang="nl-NL" dirty="0"/>
              <a:t> dat wil niet zeggen dat de gebeurtenissen ook op hetzelfde tijdstip worden waargenomen. A neemt G</a:t>
            </a:r>
            <a:r>
              <a:rPr lang="nl-NL" baseline="-25000" dirty="0"/>
              <a:t>1</a:t>
            </a:r>
            <a:r>
              <a:rPr lang="nl-NL" dirty="0"/>
              <a:t> eerder waar dan B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908719"/>
            <a:ext cx="4536504" cy="5274851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H="1" flipV="1">
            <a:off x="6672064" y="3356992"/>
            <a:ext cx="792088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7464152" y="1844824"/>
            <a:ext cx="2376264" cy="23042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08688"/>
          </a:xfrm>
        </p:spPr>
        <p:txBody>
          <a:bodyPr>
            <a:normAutofit fontScale="90000"/>
          </a:bodyPr>
          <a:lstStyle/>
          <a:p>
            <a:r>
              <a:rPr lang="nl-NL" dirty="0"/>
              <a:t>Gelijktijdig in een ander inertiaalstelsel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054352" cy="4389120"/>
          </a:xfrm>
        </p:spPr>
        <p:txBody>
          <a:bodyPr/>
          <a:lstStyle/>
          <a:p>
            <a:r>
              <a:rPr lang="nl-NL" dirty="0"/>
              <a:t>Hoe ziet het gelijkzetten van de klokken er voor mij (zwart) uit uitgevoerd door waarnemers in een ander inertiaalstelsel (rood)</a:t>
            </a:r>
          </a:p>
          <a:p>
            <a:r>
              <a:rPr lang="nl-NL" dirty="0"/>
              <a:t>Volgens de waarnemers in het rode stelsel vinden gebeurtenissen op de blauwe lijn gelijktijdig plaats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39714"/>
            <a:ext cx="4392488" cy="5107395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7248128" y="2996952"/>
            <a:ext cx="3096344" cy="30963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 flipV="1">
            <a:off x="9336360" y="1935480"/>
            <a:ext cx="1008112" cy="10614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248128" y="2744924"/>
            <a:ext cx="3672408" cy="1800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F4C32319-6376-4A35-A7F1-F780F0567ACE}"/>
              </a:ext>
            </a:extLst>
          </p:cNvPr>
          <p:cNvSpPr txBox="1"/>
          <p:nvPr/>
        </p:nvSpPr>
        <p:spPr>
          <a:xfrm>
            <a:off x="8544272" y="28529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=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56F7E2-387A-46EC-AD27-5389738E88EE}"/>
              </a:ext>
            </a:extLst>
          </p:cNvPr>
          <p:cNvSpPr txBox="1"/>
          <p:nvPr/>
        </p:nvSpPr>
        <p:spPr>
          <a:xfrm>
            <a:off x="7680176" y="457206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152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rmAutofit fontScale="90000"/>
          </a:bodyPr>
          <a:lstStyle/>
          <a:p>
            <a:r>
              <a:rPr lang="nl-NL" dirty="0"/>
              <a:t>Gelijktijdigheid hangt af van de waarnemer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Volgens een passagier in het midden van de trein komt het licht tegelijk bij de uiteinden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1436907"/>
          </a:xfrm>
        </p:spPr>
        <p:txBody>
          <a:bodyPr/>
          <a:lstStyle/>
          <a:p>
            <a:r>
              <a:rPr lang="nl-NL" dirty="0"/>
              <a:t>Volgens een waarnemer buiten komt het licht links eerder aan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573016"/>
            <a:ext cx="3281616" cy="26188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3050053"/>
            <a:ext cx="3813175" cy="36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340768"/>
            <a:ext cx="3820925" cy="4389437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" y="980728"/>
            <a:ext cx="6278488" cy="5328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tan </a:t>
            </a:r>
            <a:r>
              <a:rPr lang="el-GR" dirty="0"/>
              <a:t>α</a:t>
            </a:r>
            <a:r>
              <a:rPr lang="nl-NL" dirty="0"/>
              <a:t> = v/c = </a:t>
            </a:r>
            <a:r>
              <a:rPr lang="el-GR" dirty="0"/>
              <a:t>β</a:t>
            </a:r>
            <a:endParaRPr lang="nl-NL" dirty="0"/>
          </a:p>
          <a:p>
            <a:r>
              <a:rPr lang="nl-NL" dirty="0"/>
              <a:t>rode waarnemers zullen de </a:t>
            </a:r>
            <a:r>
              <a:rPr lang="nl-NL" i="1" dirty="0"/>
              <a:t>tijd</a:t>
            </a:r>
            <a:r>
              <a:rPr lang="nl-NL" dirty="0"/>
              <a:t> meten langs de </a:t>
            </a:r>
            <a:r>
              <a:rPr lang="nl-NL" i="1" dirty="0" err="1"/>
              <a:t>ct</a:t>
            </a:r>
            <a:r>
              <a:rPr lang="nl-NL" i="1" dirty="0"/>
              <a:t>’</a:t>
            </a:r>
            <a:r>
              <a:rPr lang="nl-NL" dirty="0"/>
              <a:t>- as (op één plek </a:t>
            </a:r>
            <a:r>
              <a:rPr lang="nl-NL" i="1" dirty="0"/>
              <a:t>x</a:t>
            </a:r>
            <a:r>
              <a:rPr lang="nl-NL" dirty="0"/>
              <a:t>)</a:t>
            </a:r>
          </a:p>
          <a:p>
            <a:r>
              <a:rPr lang="nl-NL" i="1" dirty="0"/>
              <a:t>lengte</a:t>
            </a:r>
            <a:r>
              <a:rPr lang="nl-NL" dirty="0"/>
              <a:t> meet je door het plaatsverschil te bepalen op één en hetzelfde tijdstip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rode waarnemers meten afstand langs de </a:t>
            </a:r>
            <a:r>
              <a:rPr lang="nl-NL" i="1" dirty="0"/>
              <a:t>x’</a:t>
            </a:r>
            <a:r>
              <a:rPr lang="nl-NL" dirty="0"/>
              <a:t>- as </a:t>
            </a:r>
          </a:p>
          <a:p>
            <a:pPr marL="393192" lvl="1" indent="0">
              <a:buFont typeface="Wingdings 2"/>
              <a:buNone/>
            </a:pPr>
            <a:endParaRPr lang="nl-NL" dirty="0"/>
          </a:p>
          <a:p>
            <a:r>
              <a:rPr lang="nl-NL" dirty="0"/>
              <a:t>… maar hoe zit het met de schaalverdeling?</a:t>
            </a:r>
          </a:p>
        </p:txBody>
      </p:sp>
    </p:spTree>
    <p:extLst>
      <p:ext uri="{BB962C8B-B14F-4D97-AF65-F5344CB8AC3E}">
        <p14:creationId xmlns:p14="http://schemas.microsoft.com/office/powerpoint/2010/main" val="82694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50971"/>
          </a:xfrm>
        </p:spPr>
        <p:txBody>
          <a:bodyPr/>
          <a:lstStyle/>
          <a:p>
            <a:r>
              <a:rPr lang="nl-NL" dirty="0"/>
              <a:t>Tijddilatatie met </a:t>
            </a:r>
            <a:r>
              <a:rPr lang="nl-NL" dirty="0" err="1"/>
              <a:t>Minkowski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054352" cy="4389120"/>
          </a:xfrm>
        </p:spPr>
        <p:txBody>
          <a:bodyPr/>
          <a:lstStyle/>
          <a:p>
            <a:r>
              <a:rPr lang="nl-NL" dirty="0"/>
              <a:t>Zwarte waarnemer:</a:t>
            </a:r>
          </a:p>
          <a:p>
            <a:pPr lvl="1"/>
            <a:r>
              <a:rPr lang="nl-NL" i="1" dirty="0" err="1"/>
              <a:t>ct</a:t>
            </a:r>
            <a:r>
              <a:rPr lang="nl-NL" dirty="0"/>
              <a:t> en </a:t>
            </a:r>
            <a:r>
              <a:rPr lang="nl-NL" i="1" dirty="0" err="1"/>
              <a:t>ct</a:t>
            </a:r>
            <a:r>
              <a:rPr lang="nl-NL" dirty="0"/>
              <a:t>’ zijn gelijktijdig want ze liggen beide op een lijn evenwijdig aan de </a:t>
            </a:r>
            <a:r>
              <a:rPr lang="nl-NL" i="1" dirty="0"/>
              <a:t>x</a:t>
            </a:r>
            <a:r>
              <a:rPr lang="nl-NL" dirty="0"/>
              <a:t>-as</a:t>
            </a:r>
          </a:p>
          <a:p>
            <a:endParaRPr lang="nl-NL" dirty="0"/>
          </a:p>
          <a:p>
            <a:r>
              <a:rPr lang="nl-NL" dirty="0"/>
              <a:t>Rode waarnemer:</a:t>
            </a:r>
          </a:p>
          <a:p>
            <a:pPr lvl="1"/>
            <a:r>
              <a:rPr lang="nl-NL" i="1" dirty="0" err="1"/>
              <a:t>ct</a:t>
            </a:r>
            <a:r>
              <a:rPr lang="nl-NL" baseline="30000" dirty="0"/>
              <a:t>*</a:t>
            </a:r>
            <a:r>
              <a:rPr lang="nl-NL" dirty="0"/>
              <a:t> en </a:t>
            </a:r>
            <a:r>
              <a:rPr lang="nl-NL" i="1" dirty="0" err="1"/>
              <a:t>ct</a:t>
            </a:r>
            <a:r>
              <a:rPr lang="nl-NL" dirty="0"/>
              <a:t>’ zijn gelijktijdig want ze liggen op een lijn evenwijdig aan de x</a:t>
            </a:r>
            <a:r>
              <a:rPr lang="nl-NL" i="1" dirty="0"/>
              <a:t>’</a:t>
            </a:r>
            <a:r>
              <a:rPr lang="nl-NL" dirty="0"/>
              <a:t>-as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655059"/>
            <a:ext cx="4346457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486400" cy="4389120"/>
          </a:xfrm>
        </p:spPr>
        <p:txBody>
          <a:bodyPr/>
          <a:lstStyle/>
          <a:p>
            <a:r>
              <a:rPr lang="nl-NL" i="1" dirty="0"/>
              <a:t>Absolute</a:t>
            </a:r>
            <a:r>
              <a:rPr lang="nl-NL" dirty="0"/>
              <a:t> snelheid bestaat niet; niemand kan zeggen dat hij stilstaat.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fotograaf vindt dat hij stilstaat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Een passagier kan ook zeggen dat hij stilzit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/>
              <a:t>Alle snelheden zijn relatief</a:t>
            </a:r>
          </a:p>
        </p:txBody>
      </p:sp>
      <p:pic>
        <p:nvPicPr>
          <p:cNvPr id="2050" name="Picture 2" descr="treinen-spoorwegovergang-NS.jpg (668×3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412776"/>
            <a:ext cx="5256027" cy="30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/>
          <a:lstStyle/>
          <a:p>
            <a:r>
              <a:rPr lang="nl-NL" dirty="0"/>
              <a:t>1. Stel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6710536" cy="4389120"/>
          </a:xfrm>
        </p:spPr>
        <p:txBody>
          <a:bodyPr/>
          <a:lstStyle/>
          <a:p>
            <a:r>
              <a:rPr lang="nl-NL" dirty="0"/>
              <a:t>Bewegende klok loopt 2x langzamer dan een stilstaande klok</a:t>
            </a:r>
          </a:p>
          <a:p>
            <a:endParaRPr lang="nl-NL" dirty="0"/>
          </a:p>
          <a:p>
            <a:r>
              <a:rPr lang="nl-NL" dirty="0"/>
              <a:t>Zwarte waarnemer:  </a:t>
            </a:r>
            <a:r>
              <a:rPr lang="nl-NL" i="1" dirty="0" err="1"/>
              <a:t>ct</a:t>
            </a:r>
            <a:r>
              <a:rPr lang="nl-NL" dirty="0"/>
              <a:t> = 2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/>
              <a:t> </a:t>
            </a:r>
            <a:r>
              <a:rPr lang="nl-NL" i="1" dirty="0" err="1"/>
              <a:t>ct</a:t>
            </a:r>
            <a:r>
              <a:rPr lang="nl-NL" dirty="0"/>
              <a:t>’</a:t>
            </a:r>
          </a:p>
          <a:p>
            <a:endParaRPr lang="nl-NL" dirty="0"/>
          </a:p>
          <a:p>
            <a:r>
              <a:rPr lang="nl-NL" dirty="0"/>
              <a:t>De rode waarnemer vindt dat hij stilstaat en dat de zwarte beweegt: </a:t>
            </a:r>
            <a:r>
              <a:rPr lang="nl-NL" i="1" dirty="0" err="1"/>
              <a:t>ct</a:t>
            </a:r>
            <a:r>
              <a:rPr lang="nl-NL" dirty="0"/>
              <a:t>’ = 2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/>
              <a:t> </a:t>
            </a:r>
            <a:r>
              <a:rPr lang="nl-NL" i="1" dirty="0" err="1"/>
              <a:t>ct</a:t>
            </a:r>
            <a:r>
              <a:rPr lang="nl-NL" baseline="30000" dirty="0"/>
              <a:t>*</a:t>
            </a:r>
          </a:p>
          <a:p>
            <a:endParaRPr lang="nl-NL" baseline="30000" dirty="0"/>
          </a:p>
          <a:p>
            <a:r>
              <a:rPr lang="nl-NL" dirty="0"/>
              <a:t>Combineren:  </a:t>
            </a:r>
            <a:r>
              <a:rPr lang="nl-NL" i="1" dirty="0" err="1"/>
              <a:t>ct</a:t>
            </a:r>
            <a:r>
              <a:rPr lang="nl-NL" dirty="0"/>
              <a:t> = 2</a:t>
            </a:r>
            <a:r>
              <a:rPr lang="nl-NL" baseline="30000" dirty="0"/>
              <a:t>2</a:t>
            </a:r>
            <a:r>
              <a:rPr lang="nl-NL" dirty="0"/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/>
              <a:t> </a:t>
            </a:r>
            <a:r>
              <a:rPr lang="nl-NL" i="1" dirty="0" err="1"/>
              <a:t>ct</a:t>
            </a:r>
            <a:r>
              <a:rPr lang="nl-NL" baseline="30000" dirty="0"/>
              <a:t>*</a:t>
            </a:r>
            <a:endParaRPr lang="nl-NL" dirty="0"/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29" y="1130440"/>
            <a:ext cx="4346457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Stel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6710536" cy="4389120"/>
          </a:xfrm>
        </p:spPr>
        <p:txBody>
          <a:bodyPr/>
          <a:lstStyle/>
          <a:p>
            <a:r>
              <a:rPr lang="nl-NL" dirty="0"/>
              <a:t>Bewegende klok loopt </a:t>
            </a:r>
            <a:r>
              <a:rPr lang="el-GR" dirty="0"/>
              <a:t>γ</a:t>
            </a:r>
            <a:r>
              <a:rPr lang="nl-NL" dirty="0"/>
              <a:t> x langzamer dan een stilstaande klok</a:t>
            </a:r>
          </a:p>
          <a:p>
            <a:endParaRPr lang="nl-NL" dirty="0"/>
          </a:p>
          <a:p>
            <a:r>
              <a:rPr lang="nl-NL" dirty="0"/>
              <a:t>Zwarte waarnemer:  </a:t>
            </a:r>
            <a:r>
              <a:rPr lang="nl-NL" i="1" dirty="0" err="1"/>
              <a:t>ct</a:t>
            </a:r>
            <a:r>
              <a:rPr lang="nl-NL" dirty="0"/>
              <a:t> = </a:t>
            </a:r>
            <a:r>
              <a:rPr lang="el-GR" i="1" dirty="0"/>
              <a:t>γ</a:t>
            </a:r>
            <a:r>
              <a:rPr lang="nl-NL" i="1" dirty="0"/>
              <a:t> </a:t>
            </a:r>
            <a:r>
              <a:rPr lang="nl-NL" i="1" dirty="0" err="1"/>
              <a:t>ct</a:t>
            </a:r>
            <a:r>
              <a:rPr lang="nl-NL" i="1" dirty="0"/>
              <a:t>’</a:t>
            </a:r>
          </a:p>
          <a:p>
            <a:endParaRPr lang="nl-NL" dirty="0"/>
          </a:p>
          <a:p>
            <a:r>
              <a:rPr lang="nl-NL" dirty="0"/>
              <a:t>De rode waarnemer vindt dat hij stilstaat en dat de zwarte beweegt: </a:t>
            </a:r>
            <a:r>
              <a:rPr lang="nl-NL" i="1" dirty="0" err="1"/>
              <a:t>ct</a:t>
            </a:r>
            <a:r>
              <a:rPr lang="nl-NL" i="1" dirty="0"/>
              <a:t>’</a:t>
            </a:r>
            <a:r>
              <a:rPr lang="nl-NL" dirty="0"/>
              <a:t> = </a:t>
            </a:r>
            <a:r>
              <a:rPr lang="el-GR" i="1" dirty="0"/>
              <a:t>γ</a:t>
            </a:r>
            <a:r>
              <a:rPr lang="nl-NL" i="1" dirty="0"/>
              <a:t> </a:t>
            </a:r>
            <a:r>
              <a:rPr lang="nl-NL" i="1" dirty="0" err="1"/>
              <a:t>ct</a:t>
            </a:r>
            <a:r>
              <a:rPr lang="nl-NL" i="1" baseline="30000" dirty="0"/>
              <a:t>*</a:t>
            </a:r>
          </a:p>
          <a:p>
            <a:endParaRPr lang="nl-NL" baseline="30000" dirty="0"/>
          </a:p>
          <a:p>
            <a:r>
              <a:rPr lang="nl-NL" dirty="0"/>
              <a:t>Combineren:  </a:t>
            </a:r>
            <a:r>
              <a:rPr lang="nl-NL" i="1" dirty="0" err="1"/>
              <a:t>ct</a:t>
            </a:r>
            <a:r>
              <a:rPr lang="nl-NL" dirty="0"/>
              <a:t> = </a:t>
            </a:r>
            <a:r>
              <a:rPr lang="el-GR" i="1" dirty="0"/>
              <a:t>γ</a:t>
            </a:r>
            <a:r>
              <a:rPr lang="nl-NL" i="1" baseline="30000" dirty="0"/>
              <a:t>2</a:t>
            </a:r>
            <a:r>
              <a:rPr lang="nl-NL" i="1" dirty="0"/>
              <a:t> </a:t>
            </a:r>
            <a:r>
              <a:rPr lang="nl-NL" i="1" dirty="0" err="1"/>
              <a:t>ct</a:t>
            </a:r>
            <a:r>
              <a:rPr lang="nl-NL" i="1" baseline="30000" dirty="0"/>
              <a:t>*</a:t>
            </a:r>
            <a:endParaRPr lang="nl-NL" i="1" dirty="0"/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272165"/>
            <a:ext cx="4346457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Verband tussen </a:t>
            </a:r>
            <a:r>
              <a:rPr lang="nl-NL" i="1" dirty="0"/>
              <a:t>t</a:t>
            </a:r>
            <a:r>
              <a:rPr lang="nl-NL" dirty="0"/>
              <a:t> en </a:t>
            </a:r>
            <a:r>
              <a:rPr lang="nl-NL" i="1" dirty="0"/>
              <a:t>t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beetje meetkunde</a:t>
            </a:r>
          </a:p>
          <a:p>
            <a:r>
              <a:rPr lang="nl-NL" dirty="0"/>
              <a:t>tan </a:t>
            </a:r>
            <a:r>
              <a:rPr lang="el-GR" dirty="0"/>
              <a:t>α</a:t>
            </a:r>
            <a:r>
              <a:rPr lang="nl-NL" dirty="0"/>
              <a:t> = v/c = </a:t>
            </a:r>
            <a:r>
              <a:rPr lang="el-GR" dirty="0"/>
              <a:t>β</a:t>
            </a:r>
            <a:endParaRPr lang="nl-NL" dirty="0"/>
          </a:p>
          <a:p>
            <a:endParaRPr lang="nl-NL" dirty="0"/>
          </a:p>
          <a:p>
            <a:r>
              <a:rPr lang="nl-NL" dirty="0"/>
              <a:t>Grote driehoek: tan </a:t>
            </a:r>
            <a:r>
              <a:rPr lang="el-GR" dirty="0"/>
              <a:t>α</a:t>
            </a:r>
            <a:r>
              <a:rPr lang="nl-NL" dirty="0"/>
              <a:t> = </a:t>
            </a:r>
            <a:r>
              <a:rPr lang="el-GR" dirty="0"/>
              <a:t>β</a:t>
            </a:r>
            <a:r>
              <a:rPr lang="nl-NL" dirty="0"/>
              <a:t> = AB / </a:t>
            </a:r>
            <a:r>
              <a:rPr lang="nl-NL" dirty="0" err="1"/>
              <a:t>ct</a:t>
            </a:r>
            <a:endParaRPr lang="nl-NL" dirty="0"/>
          </a:p>
          <a:p>
            <a:r>
              <a:rPr lang="nl-NL" dirty="0"/>
              <a:t>AB = </a:t>
            </a:r>
            <a:r>
              <a:rPr lang="el-GR" dirty="0"/>
              <a:t>β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  <a:p>
            <a:r>
              <a:rPr lang="nl-NL" dirty="0"/>
              <a:t>Kleine driehoek: tan </a:t>
            </a:r>
            <a:r>
              <a:rPr lang="el-GR" dirty="0"/>
              <a:t>α</a:t>
            </a:r>
            <a:r>
              <a:rPr lang="nl-NL" dirty="0"/>
              <a:t> = </a:t>
            </a:r>
            <a:r>
              <a:rPr lang="el-GR" dirty="0"/>
              <a:t>β</a:t>
            </a:r>
            <a:r>
              <a:rPr lang="nl-NL" dirty="0"/>
              <a:t> = (</a:t>
            </a:r>
            <a:r>
              <a:rPr lang="nl-NL" dirty="0" err="1"/>
              <a:t>ct-ct</a:t>
            </a:r>
            <a:r>
              <a:rPr lang="nl-NL" dirty="0"/>
              <a:t>*)/AB</a:t>
            </a:r>
          </a:p>
          <a:p>
            <a:r>
              <a:rPr lang="nl-NL" dirty="0"/>
              <a:t>AB = (</a:t>
            </a:r>
            <a:r>
              <a:rPr lang="nl-NL" dirty="0" err="1"/>
              <a:t>ct-ct</a:t>
            </a:r>
            <a:r>
              <a:rPr lang="nl-NL" dirty="0"/>
              <a:t>*)/</a:t>
            </a:r>
            <a:r>
              <a:rPr lang="el-GR" dirty="0"/>
              <a:t> β</a:t>
            </a:r>
            <a:r>
              <a:rPr lang="nl-NL" dirty="0"/>
              <a:t> = </a:t>
            </a:r>
            <a:r>
              <a:rPr lang="nl-NL" dirty="0" err="1"/>
              <a:t>ct</a:t>
            </a:r>
            <a:r>
              <a:rPr lang="nl-NL" dirty="0"/>
              <a:t>(1 - 1/</a:t>
            </a:r>
            <a:r>
              <a:rPr lang="el-GR" dirty="0"/>
              <a:t>γ</a:t>
            </a:r>
            <a:r>
              <a:rPr lang="nl-NL" baseline="30000" dirty="0"/>
              <a:t>2</a:t>
            </a:r>
            <a:r>
              <a:rPr lang="nl-NL" dirty="0"/>
              <a:t>)/</a:t>
            </a:r>
            <a:r>
              <a:rPr lang="el-GR" dirty="0"/>
              <a:t> β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261300"/>
            <a:ext cx="4346457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7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 uitwerken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β</a:t>
                </a:r>
                <a:r>
                  <a:rPr lang="nl-NL" strike="sngStrike" dirty="0" err="1"/>
                  <a:t>ct</a:t>
                </a:r>
                <a:r>
                  <a:rPr lang="nl-NL" dirty="0"/>
                  <a:t>  =  </a:t>
                </a:r>
                <a:r>
                  <a:rPr lang="nl-NL" strike="sngStrike" dirty="0" err="1"/>
                  <a:t>ct</a:t>
                </a:r>
                <a:r>
                  <a:rPr lang="nl-NL" dirty="0"/>
                  <a:t>(1 - 1/</a:t>
                </a:r>
                <a:r>
                  <a:rPr lang="el-GR" dirty="0"/>
                  <a:t>γ</a:t>
                </a:r>
                <a:r>
                  <a:rPr lang="nl-NL" baseline="30000" dirty="0"/>
                  <a:t>2</a:t>
                </a:r>
                <a:r>
                  <a:rPr lang="nl-NL" dirty="0"/>
                  <a:t>)/</a:t>
                </a:r>
                <a:r>
                  <a:rPr lang="el-GR" dirty="0"/>
                  <a:t> β</a:t>
                </a:r>
                <a:endParaRPr lang="nl-NL" dirty="0"/>
              </a:p>
              <a:p>
                <a:endParaRPr lang="nl-NL" dirty="0"/>
              </a:p>
              <a:p>
                <a:r>
                  <a:rPr lang="el-GR" dirty="0"/>
                  <a:t>β</a:t>
                </a:r>
                <a:r>
                  <a:rPr lang="nl-NL" baseline="30000" dirty="0"/>
                  <a:t>2</a:t>
                </a:r>
                <a:r>
                  <a:rPr lang="nl-NL" dirty="0"/>
                  <a:t>  =  (1 - 1/</a:t>
                </a:r>
                <a:r>
                  <a:rPr lang="el-GR" dirty="0"/>
                  <a:t>γ</a:t>
                </a:r>
                <a:r>
                  <a:rPr lang="nl-NL" baseline="30000" dirty="0"/>
                  <a:t>2</a:t>
                </a:r>
                <a:r>
                  <a:rPr lang="nl-NL" dirty="0"/>
                  <a:t>)   </a:t>
                </a:r>
                <a:r>
                  <a:rPr lang="nl-NL" dirty="0">
                    <a:sym typeface="Wingdings" panose="05000000000000000000" pitchFamily="2" charset="2"/>
                  </a:rPr>
                  <a:t>    </a:t>
                </a:r>
                <a:r>
                  <a:rPr lang="nl-NL" dirty="0"/>
                  <a:t> 1/</a:t>
                </a:r>
                <a:r>
                  <a:rPr lang="el-GR" dirty="0"/>
                  <a:t>γ</a:t>
                </a:r>
                <a:r>
                  <a:rPr lang="nl-NL" baseline="30000" dirty="0"/>
                  <a:t>2</a:t>
                </a:r>
                <a:r>
                  <a:rPr lang="nl-NL" dirty="0"/>
                  <a:t> = 1 - </a:t>
                </a:r>
                <a:r>
                  <a:rPr lang="el-GR" dirty="0"/>
                  <a:t>β</a:t>
                </a:r>
                <a:r>
                  <a:rPr lang="nl-NL" baseline="30000" dirty="0"/>
                  <a:t>2    </a:t>
                </a:r>
                <a:r>
                  <a:rPr lang="nl-NL" dirty="0"/>
                  <a:t> </a:t>
                </a:r>
                <a:r>
                  <a:rPr lang="nl-NL" dirty="0">
                    <a:sym typeface="Wingdings" panose="05000000000000000000" pitchFamily="2" charset="2"/>
                  </a:rPr>
                  <a:t> </a:t>
                </a:r>
                <a:r>
                  <a:rPr lang="el-GR" dirty="0"/>
                  <a:t>γ</a:t>
                </a:r>
                <a:r>
                  <a:rPr lang="nl-NL" baseline="30000" dirty="0"/>
                  <a:t>2</a:t>
                </a:r>
                <a:r>
                  <a:rPr lang="nl-NL" dirty="0"/>
                  <a:t> =1 /(1 - </a:t>
                </a:r>
                <a:r>
                  <a:rPr lang="el-GR" dirty="0"/>
                  <a:t>β</a:t>
                </a:r>
                <a:r>
                  <a:rPr lang="nl-NL" baseline="30000" dirty="0"/>
                  <a:t>2 </a:t>
                </a:r>
                <a:r>
                  <a:rPr lang="nl-NL" dirty="0"/>
                  <a:t>)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61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6BFCB-A05C-4504-9831-FC47DAFA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8B993-48A6-4523-9308-ACECFE7D7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19, 20 en 21</a:t>
            </a:r>
          </a:p>
        </p:txBody>
      </p:sp>
    </p:spTree>
    <p:extLst>
      <p:ext uri="{BB962C8B-B14F-4D97-AF65-F5344CB8AC3E}">
        <p14:creationId xmlns:p14="http://schemas.microsoft.com/office/powerpoint/2010/main" val="933132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/>
          <a:lstStyle/>
          <a:p>
            <a:r>
              <a:rPr lang="nl-NL" dirty="0"/>
              <a:t>3.6 Tweelingparadox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28800"/>
            <a:ext cx="5342384" cy="4695800"/>
          </a:xfrm>
        </p:spPr>
        <p:txBody>
          <a:bodyPr/>
          <a:lstStyle/>
          <a:p>
            <a:r>
              <a:rPr lang="nl-NL" dirty="0"/>
              <a:t>De tweeling Homer en </a:t>
            </a:r>
            <a:r>
              <a:rPr lang="nl-NL" dirty="0" err="1"/>
              <a:t>Yourney</a:t>
            </a:r>
            <a:endParaRPr lang="nl-NL" dirty="0"/>
          </a:p>
          <a:p>
            <a:r>
              <a:rPr lang="nl-NL" dirty="0" err="1"/>
              <a:t>Yourney</a:t>
            </a:r>
            <a:r>
              <a:rPr lang="nl-NL" dirty="0"/>
              <a:t> maakt een lange ruimtereis (met grote snelheid).</a:t>
            </a:r>
          </a:p>
          <a:p>
            <a:r>
              <a:rPr lang="nl-NL" dirty="0"/>
              <a:t>Na een aantal jaren komt </a:t>
            </a:r>
            <a:r>
              <a:rPr lang="nl-NL" dirty="0" err="1"/>
              <a:t>Yourney</a:t>
            </a:r>
            <a:r>
              <a:rPr lang="nl-NL" dirty="0"/>
              <a:t> weer thuis.</a:t>
            </a:r>
          </a:p>
          <a:p>
            <a:endParaRPr lang="nl-NL" dirty="0"/>
          </a:p>
          <a:p>
            <a:r>
              <a:rPr lang="nl-NL" dirty="0"/>
              <a:t>Zijn ze nog even oud?</a:t>
            </a:r>
          </a:p>
        </p:txBody>
      </p:sp>
      <p:pic>
        <p:nvPicPr>
          <p:cNvPr id="1026" name="Picture 2" descr="twin-paradox-picture.jpg (524×29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18" y="1628800"/>
            <a:ext cx="44085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47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Gezien vanuit Homer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846440" cy="4389120"/>
          </a:xfrm>
        </p:spPr>
        <p:txBody>
          <a:bodyPr/>
          <a:lstStyle/>
          <a:p>
            <a:r>
              <a:rPr lang="nl-NL" dirty="0"/>
              <a:t>Voor het gemak: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snelheid van </a:t>
            </a:r>
            <a:r>
              <a:rPr lang="nl-NL" dirty="0" err="1"/>
              <a:t>Yourney</a:t>
            </a:r>
            <a:r>
              <a:rPr lang="nl-NL" dirty="0"/>
              <a:t> is 0,8c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heen- en terugreis duren volgens Homer beide 5 jaar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Teken </a:t>
            </a:r>
            <a:r>
              <a:rPr lang="nl-NL" dirty="0" err="1"/>
              <a:t>Minkowski</a:t>
            </a:r>
            <a:r>
              <a:rPr lang="nl-NL" dirty="0"/>
              <a:t>-diagram met Homer in de oorsprong van de reis van </a:t>
            </a:r>
            <a:r>
              <a:rPr lang="nl-NL" dirty="0" err="1"/>
              <a:t>Yourney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836711"/>
            <a:ext cx="5112568" cy="58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486400" cy="4389120"/>
          </a:xfrm>
        </p:spPr>
        <p:txBody>
          <a:bodyPr>
            <a:normAutofit fontScale="92500"/>
          </a:bodyPr>
          <a:lstStyle/>
          <a:p>
            <a:r>
              <a:rPr lang="nl-NL" dirty="0"/>
              <a:t>Elk jaar sturen Homer en </a:t>
            </a:r>
            <a:r>
              <a:rPr lang="nl-NL" dirty="0" err="1"/>
              <a:t>Yourney</a:t>
            </a:r>
            <a:r>
              <a:rPr lang="nl-NL" dirty="0"/>
              <a:t> elkaar een bericht (met de lichtsnelheid)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Teken de signalen die Homer verzendt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Hoeveel signalen ontvangt </a:t>
            </a:r>
            <a:r>
              <a:rPr lang="nl-NL" dirty="0" err="1"/>
              <a:t>Yourney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9 of 10 (net zoveel als verzonden)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 hoeveel jaar ontvangt </a:t>
            </a:r>
            <a:r>
              <a:rPr lang="nl-NL" dirty="0" err="1"/>
              <a:t>Yourney</a:t>
            </a:r>
            <a:r>
              <a:rPr lang="nl-NL" dirty="0"/>
              <a:t> het eerste signaal volgens Homer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5 jaar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62" y="836712"/>
            <a:ext cx="5031662" cy="57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80728"/>
                <a:ext cx="10972800" cy="5343872"/>
              </a:xfrm>
            </p:spPr>
            <p:txBody>
              <a:bodyPr/>
              <a:lstStyle/>
              <a:p>
                <a:r>
                  <a:rPr lang="nl-NL" dirty="0"/>
                  <a:t>Volgens Homer ontvangt </a:t>
                </a:r>
                <a:r>
                  <a:rPr lang="nl-NL" dirty="0" err="1"/>
                  <a:t>Yourney</a:t>
                </a:r>
                <a:r>
                  <a:rPr lang="nl-NL" dirty="0"/>
                  <a:t> het signaal na 5 jaar.</a:t>
                </a:r>
              </a:p>
              <a:p>
                <a:r>
                  <a:rPr lang="nl-NL" dirty="0"/>
                  <a:t>Hoeveel jaar is er verstreken volgens </a:t>
                </a:r>
                <a:r>
                  <a:rPr lang="nl-NL" dirty="0" err="1"/>
                  <a:t>Yourney</a:t>
                </a:r>
                <a:r>
                  <a:rPr lang="nl-NL" dirty="0"/>
                  <a:t>?</a:t>
                </a:r>
              </a:p>
              <a:p>
                <a:pPr marL="8112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  <a:p>
                <a:pPr marL="811213" indent="0">
                  <a:buNone/>
                </a:pPr>
                <a:r>
                  <a:rPr lang="nl-NL" dirty="0"/>
                  <a:t>met </a:t>
                </a:r>
                <a:r>
                  <a:rPr lang="el-GR" dirty="0"/>
                  <a:t>Δ</a:t>
                </a:r>
                <a:r>
                  <a:rPr lang="nl-NL" i="1" dirty="0"/>
                  <a:t>t</a:t>
                </a:r>
                <a:r>
                  <a:rPr lang="nl-NL" dirty="0"/>
                  <a:t> = 5 jaar; </a:t>
                </a:r>
                <a:r>
                  <a:rPr lang="el-GR" dirty="0"/>
                  <a:t>Δ</a:t>
                </a:r>
                <a:r>
                  <a:rPr lang="nl-NL" i="1" dirty="0"/>
                  <a:t>t’</a:t>
                </a:r>
                <a:r>
                  <a:rPr lang="nl-NL" dirty="0"/>
                  <a:t> is de eigentijd van </a:t>
                </a:r>
                <a:r>
                  <a:rPr lang="nl-NL" dirty="0" err="1"/>
                  <a:t>Yourney</a:t>
                </a:r>
                <a:endParaRPr lang="nl-NL" dirty="0"/>
              </a:p>
              <a:p>
                <a:pPr marL="811213" indent="0">
                  <a:buNone/>
                </a:pPr>
                <a:r>
                  <a:rPr lang="nl-NL" dirty="0"/>
                  <a:t>invullen geeft: </a:t>
                </a:r>
                <a:r>
                  <a:rPr lang="el-GR" dirty="0"/>
                  <a:t>Δ</a:t>
                </a:r>
                <a:r>
                  <a:rPr lang="nl-NL" i="1" dirty="0"/>
                  <a:t>t’</a:t>
                </a:r>
                <a:r>
                  <a:rPr lang="nl-NL" dirty="0"/>
                  <a:t> = 3 jaar.</a:t>
                </a:r>
              </a:p>
              <a:p>
                <a:pPr marL="811213" indent="0">
                  <a:buNone/>
                </a:pPr>
                <a:endParaRPr lang="nl-NL" dirty="0"/>
              </a:p>
              <a:p>
                <a:pPr marL="263525" indent="-263525">
                  <a:tabLst>
                    <a:tab pos="179388" algn="l"/>
                  </a:tabLst>
                </a:pPr>
                <a:r>
                  <a:rPr lang="nl-NL" dirty="0"/>
                  <a:t>Na hoeveel ontvangt Homer het eerste signaal van </a:t>
                </a:r>
                <a:r>
                  <a:rPr lang="nl-NL" dirty="0" err="1"/>
                  <a:t>Yourney</a:t>
                </a:r>
                <a:r>
                  <a:rPr lang="nl-NL" dirty="0"/>
                  <a:t>?</a:t>
                </a:r>
              </a:p>
              <a:p>
                <a:pPr marL="263525" indent="-263525">
                  <a:tabLst>
                    <a:tab pos="179388" algn="l"/>
                  </a:tabLst>
                </a:pPr>
                <a:r>
                  <a:rPr lang="nl-NL" dirty="0"/>
                  <a:t>Ook na 3 jaar; </a:t>
                </a:r>
                <a:r>
                  <a:rPr lang="nl-NL" dirty="0" err="1"/>
                  <a:t>Yourney</a:t>
                </a:r>
                <a:r>
                  <a:rPr lang="nl-NL" dirty="0"/>
                  <a:t> kan precies dezelfde berekening uitvoeren</a:t>
                </a:r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80728"/>
                <a:ext cx="10972800" cy="5343872"/>
              </a:xfrm>
              <a:blipFill>
                <a:blip r:embed="rId2"/>
                <a:stretch>
                  <a:fillRect l="-667" t="-9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82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0"/>
            <a:ext cx="6278488" cy="5055840"/>
          </a:xfrm>
        </p:spPr>
        <p:txBody>
          <a:bodyPr/>
          <a:lstStyle/>
          <a:p>
            <a:r>
              <a:rPr lang="nl-NL" dirty="0"/>
              <a:t>Teken de signalen die </a:t>
            </a:r>
            <a:r>
              <a:rPr lang="nl-NL" dirty="0" err="1"/>
              <a:t>Yourney</a:t>
            </a:r>
            <a:r>
              <a:rPr lang="nl-NL" dirty="0"/>
              <a:t> heeft uitgezonden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Op de terugweg stuurt hij net zoveel signalen als op de heenweg</a:t>
            </a:r>
          </a:p>
          <a:p>
            <a:r>
              <a:rPr lang="nl-NL" dirty="0"/>
              <a:t>Hoeveel signalen heeft Homer ontvangen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5 of 6</a:t>
            </a:r>
          </a:p>
          <a:p>
            <a:r>
              <a:rPr lang="nl-NL" dirty="0"/>
              <a:t>Wie van de twee is ouder?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Voor Homer zijn er 10 jaren verstreken en voor </a:t>
            </a:r>
            <a:r>
              <a:rPr lang="nl-NL" dirty="0" err="1"/>
              <a:t>Yourney</a:t>
            </a:r>
            <a:r>
              <a:rPr lang="nl-NL" dirty="0"/>
              <a:t> maar 6.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Homer is 4 jaar ouder dan </a:t>
            </a:r>
            <a:r>
              <a:rPr lang="nl-NL" dirty="0" err="1"/>
              <a:t>Yourney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28" y="1052736"/>
            <a:ext cx="4850687" cy="55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Inertiaalstelsel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10094912" cy="1344524"/>
          </a:xfrm>
        </p:spPr>
        <p:txBody>
          <a:bodyPr>
            <a:normAutofit/>
          </a:bodyPr>
          <a:lstStyle/>
          <a:p>
            <a:r>
              <a:rPr lang="nl-NL" dirty="0"/>
              <a:t>Een </a:t>
            </a:r>
            <a:r>
              <a:rPr lang="nl-NL" i="1" dirty="0"/>
              <a:t>inertiaalstelsel</a:t>
            </a:r>
            <a:r>
              <a:rPr lang="nl-NL" dirty="0"/>
              <a:t> is een </a:t>
            </a:r>
            <a:r>
              <a:rPr lang="nl-NL" i="1" dirty="0"/>
              <a:t>coördinatenstelsel</a:t>
            </a:r>
            <a:r>
              <a:rPr lang="nl-NL" dirty="0"/>
              <a:t> dat met een constante snelheid beweegt. Dat wil zeggen dat de eerste Wet van Newton daar geldt (</a:t>
            </a:r>
            <a:r>
              <a:rPr lang="nl-NL" i="1" dirty="0"/>
              <a:t>F </a:t>
            </a:r>
            <a:r>
              <a:rPr lang="nl-NL" dirty="0"/>
              <a:t>= 0 </a:t>
            </a:r>
            <a:r>
              <a:rPr lang="nl-NL" dirty="0">
                <a:sym typeface="Symbol" panose="05050102010706020507" pitchFamily="18" charset="2"/>
              </a:rPr>
              <a:t>  </a:t>
            </a:r>
            <a:r>
              <a:rPr lang="nl-NL" i="1" dirty="0">
                <a:sym typeface="Symbol" panose="05050102010706020507" pitchFamily="18" charset="2"/>
              </a:rPr>
              <a:t>v</a:t>
            </a:r>
            <a:r>
              <a:rPr lang="nl-NL" dirty="0">
                <a:sym typeface="Symbol" panose="05050102010706020507" pitchFamily="18" charset="2"/>
              </a:rPr>
              <a:t> = constant)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280004"/>
            <a:ext cx="5551589" cy="30181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09600" y="3789040"/>
            <a:ext cx="5558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nl-NL" sz="2600" dirty="0">
                <a:sym typeface="Symbol" panose="05050102010706020507" pitchFamily="18" charset="2"/>
              </a:rPr>
              <a:t>Waarnemers in verschillende inertiaalstelsel doen verschillende waarnemingen; de natuurkunde-wetten zijn wel gelijk</a:t>
            </a:r>
            <a:endParaRPr lang="nl-NL" sz="26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27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zijn Homer en </a:t>
            </a:r>
            <a:r>
              <a:rPr lang="nl-NL" dirty="0" err="1"/>
              <a:t>Yourney</a:t>
            </a:r>
            <a:r>
              <a:rPr lang="nl-NL" dirty="0"/>
              <a:t> niet even oud? </a:t>
            </a:r>
          </a:p>
          <a:p>
            <a:pPr lvl="1"/>
            <a:r>
              <a:rPr lang="nl-NL" dirty="0"/>
              <a:t>Want volgens de relativiteitstheorie kan niemand zeggen dat hij stilstaat. </a:t>
            </a:r>
            <a:r>
              <a:rPr lang="nl-NL" dirty="0" err="1"/>
              <a:t>Yourney</a:t>
            </a:r>
            <a:r>
              <a:rPr lang="nl-NL" dirty="0"/>
              <a:t> kan toch ook zeggen dat hij stilstaat en dat Homer op zijn planeet met grote snelheid de ander kant op gaat.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Zo lang Homer en </a:t>
            </a:r>
            <a:r>
              <a:rPr lang="nl-NL" dirty="0" err="1"/>
              <a:t>Yourney</a:t>
            </a:r>
            <a:r>
              <a:rPr lang="nl-NL" dirty="0"/>
              <a:t> met een constante snelheid t.o.v. elkaar bewegen klopt dat, maar in het omkeerpunt geldt dat niet. Daar ondergaat </a:t>
            </a:r>
            <a:r>
              <a:rPr lang="nl-NL" dirty="0" err="1"/>
              <a:t>Yourney</a:t>
            </a:r>
            <a:r>
              <a:rPr lang="nl-NL" dirty="0"/>
              <a:t> een vertraging en versnelling (die hij ook kan meten). Homer hoeft vertraagt en versnelt niet.</a:t>
            </a:r>
          </a:p>
        </p:txBody>
      </p:sp>
    </p:spTree>
    <p:extLst>
      <p:ext uri="{BB962C8B-B14F-4D97-AF65-F5344CB8AC3E}">
        <p14:creationId xmlns:p14="http://schemas.microsoft.com/office/powerpoint/2010/main" val="1123862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17F02-3F7E-45A1-9060-F975B1B2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64672"/>
          </a:xfrm>
        </p:spPr>
        <p:txBody>
          <a:bodyPr>
            <a:normAutofit fontScale="90000"/>
          </a:bodyPr>
          <a:lstStyle/>
          <a:p>
            <a:r>
              <a:rPr lang="nl-NL" dirty="0"/>
              <a:t>Moordmysterie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8B2F8-38F5-4E95-B1CA-4B50F5AC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5054352" cy="4911824"/>
          </a:xfrm>
        </p:spPr>
        <p:txBody>
          <a:bodyPr>
            <a:normAutofit fontScale="92500"/>
          </a:bodyPr>
          <a:lstStyle/>
          <a:p>
            <a:r>
              <a:rPr lang="nl-NL" dirty="0"/>
              <a:t>Volgens een “zwarte” waarnemer:</a:t>
            </a:r>
          </a:p>
          <a:p>
            <a:pPr lvl="1"/>
            <a:r>
              <a:rPr lang="nl-NL" dirty="0"/>
              <a:t>G1: de moordenaar komt de kamer binnen</a:t>
            </a:r>
          </a:p>
          <a:p>
            <a:pPr lvl="1"/>
            <a:r>
              <a:rPr lang="nl-NL" dirty="0"/>
              <a:t>G2: de oude dame wordt vermoord</a:t>
            </a:r>
          </a:p>
          <a:p>
            <a:endParaRPr lang="nl-NL" dirty="0"/>
          </a:p>
          <a:p>
            <a:r>
              <a:rPr lang="nl-NL" dirty="0"/>
              <a:t>Een waarnemer in de raket:</a:t>
            </a:r>
          </a:p>
          <a:p>
            <a:pPr lvl="1"/>
            <a:r>
              <a:rPr lang="nl-NL" dirty="0"/>
              <a:t>G2: de oude dame wordt vermoord</a:t>
            </a:r>
          </a:p>
          <a:p>
            <a:pPr lvl="1"/>
            <a:r>
              <a:rPr lang="nl-NL" dirty="0"/>
              <a:t>G1: de moordenaar komt de kamer binnen</a:t>
            </a:r>
          </a:p>
          <a:p>
            <a:pPr lvl="1"/>
            <a:r>
              <a:rPr lang="nl-NL" dirty="0"/>
              <a:t>Kan hij de moordenaar tegenhouden???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DA2E42-06A7-4F41-B078-E03E9BF45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66" y="980728"/>
            <a:ext cx="428684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6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Los het moordmysterie op. Kan de astronaut de moordenaar tegenhouden?</a:t>
            </a:r>
          </a:p>
        </p:txBody>
      </p:sp>
    </p:spTree>
    <p:extLst>
      <p:ext uri="{BB962C8B-B14F-4D97-AF65-F5344CB8AC3E}">
        <p14:creationId xmlns:p14="http://schemas.microsoft.com/office/powerpoint/2010/main" val="2861624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Heeft de moordenaar de moord gepleegd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838328" cy="4389120"/>
          </a:xfrm>
        </p:spPr>
        <p:txBody>
          <a:bodyPr/>
          <a:lstStyle/>
          <a:p>
            <a:r>
              <a:rPr lang="nl-NL" dirty="0"/>
              <a:t>De moordenaar kan niet sneller gaan dan het licht </a:t>
            </a:r>
          </a:p>
          <a:p>
            <a:r>
              <a:rPr lang="nl-NL" dirty="0"/>
              <a:t>Hij kan alleen een moord in de “gele” kegel toekomst plegen</a:t>
            </a:r>
          </a:p>
          <a:p>
            <a:r>
              <a:rPr lang="nl-NL" dirty="0"/>
              <a:t>De oude vrouw kan alleen door iemand vermoord worden binnen de ‘gele’ kegel verleden</a:t>
            </a:r>
          </a:p>
          <a:p>
            <a:r>
              <a:rPr lang="nl-NL" dirty="0"/>
              <a:t>De moordenaar heeft de oude dame dus </a:t>
            </a:r>
            <a:r>
              <a:rPr lang="nl-NL" i="1" dirty="0"/>
              <a:t>niet</a:t>
            </a:r>
            <a:r>
              <a:rPr lang="nl-NL" dirty="0"/>
              <a:t> vermoord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841383"/>
            <a:ext cx="4285497" cy="49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3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BF184-958A-470B-9A23-3D88946E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Gebeurtenisparen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D75C7-C4E6-487C-9C9F-19068809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voorbeeld zijn G1 en G2 ruimteachtig gescheiden of tussen de gebeurtenissen zit een ruimteachtig interval</a:t>
            </a:r>
          </a:p>
          <a:p>
            <a:pPr lvl="1"/>
            <a:r>
              <a:rPr lang="nl-NL" dirty="0"/>
              <a:t>Er kan geen causaal verband (oorzaak en gevolg) bestaan tussen G1 en G2</a:t>
            </a:r>
          </a:p>
          <a:p>
            <a:pPr lvl="1"/>
            <a:endParaRPr lang="nl-NL" dirty="0"/>
          </a:p>
          <a:p>
            <a:r>
              <a:rPr lang="nl-NL" dirty="0"/>
              <a:t>Twee gebeurtenissen binnen een “gele” kegel zijn tijdachtig gescheiden of tussen de gebeurtenissen bestaat een tijdachtig interval</a:t>
            </a:r>
          </a:p>
          <a:p>
            <a:pPr lvl="1"/>
            <a:r>
              <a:rPr lang="nl-NL" dirty="0"/>
              <a:t>Er kan wel een causaal verband bestaan tussen de gebeurtenissen</a:t>
            </a:r>
          </a:p>
          <a:p>
            <a:pPr lvl="1"/>
            <a:endParaRPr lang="nl-NL" dirty="0"/>
          </a:p>
          <a:p>
            <a:r>
              <a:rPr lang="nl-NL" dirty="0"/>
              <a:t>Twee gebeurtenissen op de rand van de “gele” kegel zijn lichtachtig gescheiden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594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3.2 Lengtecontractie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Volgens Homer heeft </a:t>
            </a:r>
            <a:r>
              <a:rPr lang="nl-NL" dirty="0" err="1"/>
              <a:t>Yourney</a:t>
            </a:r>
            <a:r>
              <a:rPr lang="nl-NL" dirty="0"/>
              <a:t> in 5 jaar een afstand afgelegd van  </a:t>
            </a:r>
          </a:p>
          <a:p>
            <a:pPr marL="365760" lvl="1" indent="0">
              <a:buNone/>
            </a:pPr>
            <a:r>
              <a:rPr lang="nl-NL" sz="2600" i="1" dirty="0"/>
              <a:t>s = v x t </a:t>
            </a:r>
            <a:r>
              <a:rPr lang="nl-NL" sz="2600" dirty="0"/>
              <a:t>=  0,8</a:t>
            </a:r>
            <a:r>
              <a:rPr lang="nl-NL" sz="2600" i="1" dirty="0"/>
              <a:t>c</a:t>
            </a:r>
            <a:r>
              <a:rPr lang="nl-NL" sz="2600" dirty="0"/>
              <a:t> x 5 = 4 lichtjaar</a:t>
            </a:r>
          </a:p>
          <a:p>
            <a:pPr marL="365760" lvl="1" indent="0">
              <a:buNone/>
            </a:pPr>
            <a:endParaRPr lang="nl-NL" sz="2600" dirty="0"/>
          </a:p>
          <a:p>
            <a:pPr marL="263525" indent="-263525"/>
            <a:r>
              <a:rPr lang="nl-NL" dirty="0"/>
              <a:t>Volgens </a:t>
            </a:r>
            <a:r>
              <a:rPr lang="nl-NL" dirty="0" err="1"/>
              <a:t>Yourney</a:t>
            </a:r>
            <a:r>
              <a:rPr lang="nl-NL" dirty="0"/>
              <a:t> zelf heeft hij echter een afstand van </a:t>
            </a:r>
          </a:p>
          <a:p>
            <a:pPr marL="358775" indent="0">
              <a:buNone/>
            </a:pPr>
            <a:r>
              <a:rPr lang="nl-NL" i="1" dirty="0"/>
              <a:t>s </a:t>
            </a:r>
            <a:r>
              <a:rPr lang="nl-NL" dirty="0"/>
              <a:t>= </a:t>
            </a:r>
            <a:r>
              <a:rPr lang="nl-NL" i="1" dirty="0"/>
              <a:t>v x t </a:t>
            </a:r>
            <a:r>
              <a:rPr lang="nl-NL" dirty="0"/>
              <a:t>= 0,8</a:t>
            </a:r>
            <a:r>
              <a:rPr lang="nl-NL" i="1" dirty="0"/>
              <a:t>c</a:t>
            </a:r>
            <a:r>
              <a:rPr lang="nl-NL" dirty="0"/>
              <a:t> x 3 = 2,4 lichtjaar afgelegd</a:t>
            </a:r>
          </a:p>
          <a:p>
            <a:pPr marL="358775" indent="0">
              <a:buNone/>
            </a:pPr>
            <a:endParaRPr lang="nl-NL" dirty="0"/>
          </a:p>
          <a:p>
            <a:pPr marL="815975" indent="-457200">
              <a:buFont typeface="Wingdings" panose="05000000000000000000" pitchFamily="2" charset="2"/>
              <a:buChar char="Ø"/>
            </a:pPr>
            <a:r>
              <a:rPr lang="nl-NL" dirty="0"/>
              <a:t>Niet alleen de klokken lopen anders, ook de afstanden zijn veranderd</a:t>
            </a:r>
          </a:p>
        </p:txBody>
      </p:sp>
    </p:spTree>
    <p:extLst>
      <p:ext uri="{BB962C8B-B14F-4D97-AF65-F5344CB8AC3E}">
        <p14:creationId xmlns:p14="http://schemas.microsoft.com/office/powerpoint/2010/main" val="2835469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lorentzcontractie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/>
                  <a:t>Lengte = verschil tussen begin en eind op </a:t>
                </a:r>
                <a:r>
                  <a:rPr lang="nl-NL" i="1" dirty="0"/>
                  <a:t>één tijdstip</a:t>
                </a:r>
              </a:p>
              <a:p>
                <a:endParaRPr lang="nl-NL" dirty="0"/>
              </a:p>
              <a:p>
                <a:pPr marL="10747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met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L</a:t>
                </a:r>
                <a:r>
                  <a:rPr lang="nl-NL" baseline="-25000" dirty="0"/>
                  <a:t>0</a:t>
                </a:r>
                <a:r>
                  <a:rPr lang="nl-NL" dirty="0"/>
                  <a:t> = eigenlengte (waarnemers zijn in rust t.o.v. de gemeten lengte)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L </a:t>
                </a:r>
                <a:r>
                  <a:rPr lang="nl-NL" dirty="0"/>
                  <a:t>= gecontracteerde lengte (waarnemers bewegen t.o.v. de gemeten lengte) </a:t>
                </a:r>
              </a:p>
              <a:p>
                <a:pPr marL="263525" indent="-263525"/>
                <a:endParaRPr lang="nl-NL" dirty="0"/>
              </a:p>
              <a:p>
                <a:pPr marL="263525" indent="-263525"/>
                <a:r>
                  <a:rPr lang="nl-NL" dirty="0"/>
                  <a:t>Stilstaande waarnemers meten de lengte van bewegende voorwerpen kleiner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482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4712"/>
          </a:xfrm>
        </p:spPr>
        <p:txBody>
          <a:bodyPr/>
          <a:lstStyle/>
          <a:p>
            <a:r>
              <a:rPr lang="nl-NL" dirty="0"/>
              <a:t>Even terug naar de tweeling paradox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Waarnemer Homer kijkt naar de langs vliegende raket van </a:t>
            </a:r>
            <a:r>
              <a:rPr lang="nl-NL" dirty="0" err="1"/>
              <a:t>Yourney</a:t>
            </a:r>
            <a:endParaRPr lang="nl-NL" dirty="0"/>
          </a:p>
          <a:p>
            <a:pPr lvl="1"/>
            <a:r>
              <a:rPr lang="nl-NL" dirty="0"/>
              <a:t>Homer meet de eigenlengte, want Homer is in rust t.o.v. de aarde en het omkeerpunt</a:t>
            </a:r>
          </a:p>
          <a:p>
            <a:pPr lvl="1"/>
            <a:r>
              <a:rPr lang="nl-NL" dirty="0" err="1"/>
              <a:t>Yourney</a:t>
            </a:r>
            <a:r>
              <a:rPr lang="nl-NL" dirty="0"/>
              <a:t> meet de eigentijd, want de gebeurtenissen </a:t>
            </a:r>
            <a:r>
              <a:rPr lang="nl-NL" i="1" dirty="0"/>
              <a:t>starten bij de aarde </a:t>
            </a:r>
            <a:r>
              <a:rPr lang="nl-NL" dirty="0"/>
              <a:t>en </a:t>
            </a:r>
            <a:r>
              <a:rPr lang="nl-NL" i="1" dirty="0"/>
              <a:t>het omkeren</a:t>
            </a:r>
            <a:r>
              <a:rPr lang="nl-NL" dirty="0"/>
              <a:t> gebeuren voor hem op dezelfde plek (zijn raket)</a:t>
            </a:r>
          </a:p>
          <a:p>
            <a:pPr lvl="1"/>
            <a:endParaRPr lang="nl-NL" dirty="0"/>
          </a:p>
          <a:p>
            <a:r>
              <a:rPr lang="nl-NL" dirty="0"/>
              <a:t>Homer en </a:t>
            </a:r>
            <a:r>
              <a:rPr lang="nl-NL" dirty="0" err="1"/>
              <a:t>Yourney</a:t>
            </a:r>
            <a:r>
              <a:rPr lang="nl-NL" dirty="0"/>
              <a:t> zijn het oneens over afstand en reistijd, maar ze zijn het </a:t>
            </a:r>
            <a:r>
              <a:rPr lang="nl-NL" i="1" dirty="0"/>
              <a:t>wel</a:t>
            </a:r>
            <a:r>
              <a:rPr lang="nl-NL" dirty="0"/>
              <a:t> eens over de snelheid:</a:t>
            </a:r>
          </a:p>
          <a:p>
            <a:pPr lvl="1"/>
            <a:r>
              <a:rPr lang="nl-NL" dirty="0"/>
              <a:t>Homer: </a:t>
            </a:r>
            <a:r>
              <a:rPr lang="nl-NL" i="1" dirty="0"/>
              <a:t>v = s / t </a:t>
            </a:r>
            <a:r>
              <a:rPr lang="nl-NL" dirty="0"/>
              <a:t>= 4 lichtjaar / 5 jaar = 0,8</a:t>
            </a:r>
            <a:r>
              <a:rPr lang="nl-NL" i="1" dirty="0"/>
              <a:t>c</a:t>
            </a:r>
          </a:p>
          <a:p>
            <a:pPr lvl="1"/>
            <a:r>
              <a:rPr lang="nl-NL" dirty="0" err="1"/>
              <a:t>Yourney</a:t>
            </a:r>
            <a:r>
              <a:rPr lang="nl-NL" dirty="0"/>
              <a:t>: </a:t>
            </a:r>
            <a:r>
              <a:rPr lang="nl-NL" i="1" dirty="0"/>
              <a:t>v = s / t </a:t>
            </a:r>
            <a:r>
              <a:rPr lang="nl-NL" dirty="0"/>
              <a:t>= 2,4 lichtjaar / 3 jaar = 0,8</a:t>
            </a:r>
            <a:r>
              <a:rPr lang="nl-NL" i="1" dirty="0"/>
              <a:t>c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3577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B8AB3-831F-4B5D-8C83-6D7C8D46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4712"/>
          </a:xfrm>
        </p:spPr>
        <p:txBody>
          <a:bodyPr/>
          <a:lstStyle/>
          <a:p>
            <a:r>
              <a:rPr lang="nl-NL" dirty="0" err="1"/>
              <a:t>Minkowski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E1CE25-7807-4168-AE74-7BE6193BA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062464" cy="4389120"/>
          </a:xfrm>
        </p:spPr>
        <p:txBody>
          <a:bodyPr/>
          <a:lstStyle/>
          <a:p>
            <a:r>
              <a:rPr lang="nl-NL" dirty="0"/>
              <a:t>Tijden meet je langs de </a:t>
            </a:r>
            <a:r>
              <a:rPr lang="nl-NL" i="1" dirty="0" err="1"/>
              <a:t>ct</a:t>
            </a:r>
            <a:r>
              <a:rPr lang="nl-NL" dirty="0"/>
              <a:t>-as (of </a:t>
            </a:r>
            <a:r>
              <a:rPr lang="nl-NL" i="1" dirty="0" err="1"/>
              <a:t>ct</a:t>
            </a:r>
            <a:r>
              <a:rPr lang="nl-NL" dirty="0"/>
              <a:t>’-as)</a:t>
            </a:r>
          </a:p>
          <a:p>
            <a:r>
              <a:rPr lang="nl-NL" dirty="0"/>
              <a:t>Afstanden meet je langs de </a:t>
            </a:r>
            <a:r>
              <a:rPr lang="nl-NL" i="1" dirty="0"/>
              <a:t>x</a:t>
            </a:r>
            <a:r>
              <a:rPr lang="nl-NL" dirty="0"/>
              <a:t>-as (of </a:t>
            </a:r>
            <a:r>
              <a:rPr lang="nl-NL" i="1" dirty="0"/>
              <a:t>x</a:t>
            </a:r>
            <a:r>
              <a:rPr lang="nl-NL" dirty="0"/>
              <a:t>’-as)</a:t>
            </a:r>
          </a:p>
          <a:p>
            <a:endParaRPr lang="nl-NL" dirty="0"/>
          </a:p>
          <a:p>
            <a:r>
              <a:rPr lang="nl-NL" dirty="0"/>
              <a:t>Er geldt: </a:t>
            </a:r>
          </a:p>
          <a:p>
            <a:pPr lvl="1"/>
            <a:r>
              <a:rPr lang="nl-NL" i="1" dirty="0" err="1"/>
              <a:t>ct</a:t>
            </a:r>
            <a:r>
              <a:rPr lang="nl-NL" dirty="0"/>
              <a:t> = </a:t>
            </a:r>
            <a:r>
              <a:rPr lang="nl-NL" dirty="0">
                <a:sym typeface="Symbol" panose="05050102010706020507" pitchFamily="18" charset="2"/>
              </a:rPr>
              <a:t></a:t>
            </a:r>
            <a:r>
              <a:rPr lang="nl-NL" i="1" dirty="0" err="1">
                <a:sym typeface="Symbol" panose="05050102010706020507" pitchFamily="18" charset="2"/>
              </a:rPr>
              <a:t>ct</a:t>
            </a:r>
            <a:r>
              <a:rPr lang="nl-NL" i="1" dirty="0">
                <a:sym typeface="Symbol" panose="05050102010706020507" pitchFamily="18" charset="2"/>
              </a:rPr>
              <a:t>’</a:t>
            </a:r>
          </a:p>
          <a:p>
            <a:pPr lvl="1"/>
            <a:r>
              <a:rPr lang="nl-NL" i="1" dirty="0">
                <a:sym typeface="Symbol" panose="05050102010706020507" pitchFamily="18" charset="2"/>
              </a:rPr>
              <a:t>x = </a:t>
            </a:r>
            <a:r>
              <a:rPr lang="nl-NL" dirty="0">
                <a:sym typeface="Symbol" panose="05050102010706020507" pitchFamily="18" charset="2"/>
              </a:rPr>
              <a:t></a:t>
            </a:r>
            <a:r>
              <a:rPr lang="nl-NL" i="1" dirty="0">
                <a:sym typeface="Symbol" panose="05050102010706020507" pitchFamily="18" charset="2"/>
              </a:rPr>
              <a:t>x’</a:t>
            </a:r>
            <a:endParaRPr lang="nl-NL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F9B5B3-9CA2-4B41-9D2C-033D2BE32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20" y="1166444"/>
            <a:ext cx="4364745" cy="4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96017-E45B-4B7E-9CBA-F5EE2EFA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E9ED08-2C79-4F7C-9072-FFDA1B961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11, 12 en 22 t/m 24</a:t>
            </a:r>
          </a:p>
        </p:txBody>
      </p:sp>
    </p:spTree>
    <p:extLst>
      <p:ext uri="{BB962C8B-B14F-4D97-AF65-F5344CB8AC3E}">
        <p14:creationId xmlns:p14="http://schemas.microsoft.com/office/powerpoint/2010/main" val="33236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3197-8719-4F5A-9562-FA527054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aan het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B274C8-EB16-4083-8798-3BA3F363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opdracht 1</a:t>
            </a:r>
          </a:p>
        </p:txBody>
      </p:sp>
    </p:spTree>
    <p:extLst>
      <p:ext uri="{BB962C8B-B14F-4D97-AF65-F5344CB8AC3E}">
        <p14:creationId xmlns:p14="http://schemas.microsoft.com/office/powerpoint/2010/main" val="3850164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1BCDF-9772-44A1-BF03-81D3728C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3.4 Lengtemetingen en gelijktijdigheid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FC7F8-D193-4355-9708-943ABB86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2060848"/>
            <a:ext cx="4176464" cy="4263752"/>
          </a:xfrm>
        </p:spPr>
        <p:txBody>
          <a:bodyPr/>
          <a:lstStyle/>
          <a:p>
            <a:r>
              <a:rPr lang="nl-NL" dirty="0"/>
              <a:t>Waarnemer W (met de liniaal) wil de lengte van de staaf S meten</a:t>
            </a:r>
          </a:p>
          <a:p>
            <a:r>
              <a:rPr lang="nl-NL" dirty="0"/>
              <a:t>Drie gebeurtenissen zijn belangrijk</a:t>
            </a:r>
          </a:p>
          <a:p>
            <a:pPr lvl="1"/>
            <a:r>
              <a:rPr lang="nl-NL" dirty="0"/>
              <a:t>G</a:t>
            </a:r>
            <a:r>
              <a:rPr lang="nl-NL" baseline="-25000" dirty="0"/>
              <a:t>1</a:t>
            </a:r>
            <a:r>
              <a:rPr lang="nl-NL" dirty="0"/>
              <a:t>: </a:t>
            </a:r>
            <a:r>
              <a:rPr lang="nl-NL" dirty="0" err="1"/>
              <a:t>S</a:t>
            </a:r>
            <a:r>
              <a:rPr lang="nl-NL" baseline="-25000" dirty="0" err="1"/>
              <a:t>rechts</a:t>
            </a:r>
            <a:r>
              <a:rPr lang="nl-NL" dirty="0"/>
              <a:t> passeert </a:t>
            </a:r>
            <a:r>
              <a:rPr lang="nl-NL" dirty="0" err="1"/>
              <a:t>L</a:t>
            </a:r>
            <a:r>
              <a:rPr lang="nl-NL" baseline="-25000" dirty="0" err="1"/>
              <a:t>rechts</a:t>
            </a:r>
            <a:endParaRPr lang="nl-NL" baseline="-25000" dirty="0"/>
          </a:p>
          <a:p>
            <a:pPr lvl="1"/>
            <a:r>
              <a:rPr lang="nl-NL" dirty="0"/>
              <a:t>G</a:t>
            </a:r>
            <a:r>
              <a:rPr lang="nl-NL" baseline="-25000" dirty="0"/>
              <a:t>2</a:t>
            </a:r>
            <a:r>
              <a:rPr lang="nl-NL" dirty="0"/>
              <a:t>: S</a:t>
            </a:r>
            <a:r>
              <a:rPr lang="nl-NL" baseline="-25000" dirty="0"/>
              <a:t>links</a:t>
            </a:r>
            <a:r>
              <a:rPr lang="nl-NL" dirty="0"/>
              <a:t> passeert </a:t>
            </a:r>
            <a:r>
              <a:rPr lang="nl-NL" dirty="0" err="1"/>
              <a:t>L</a:t>
            </a:r>
            <a:r>
              <a:rPr lang="nl-NL" baseline="-25000" dirty="0" err="1"/>
              <a:t>links</a:t>
            </a:r>
            <a:endParaRPr lang="nl-NL" baseline="-25000" dirty="0"/>
          </a:p>
          <a:p>
            <a:pPr lvl="1"/>
            <a:r>
              <a:rPr lang="nl-NL" dirty="0"/>
              <a:t>G</a:t>
            </a:r>
            <a:r>
              <a:rPr lang="nl-NL" baseline="-25000" dirty="0"/>
              <a:t>3</a:t>
            </a:r>
            <a:r>
              <a:rPr lang="nl-NL" dirty="0"/>
              <a:t>: S</a:t>
            </a:r>
            <a:r>
              <a:rPr lang="nl-NL" baseline="-25000" dirty="0"/>
              <a:t>links</a:t>
            </a:r>
            <a:r>
              <a:rPr lang="nl-NL" dirty="0"/>
              <a:t> passeert </a:t>
            </a:r>
            <a:r>
              <a:rPr lang="nl-NL" dirty="0" err="1"/>
              <a:t>L</a:t>
            </a:r>
            <a:r>
              <a:rPr lang="nl-NL" baseline="-25000" dirty="0" err="1"/>
              <a:t>rechts</a:t>
            </a:r>
            <a:r>
              <a:rPr lang="nl-NL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F90B00-CEB8-4668-8BEC-242C6417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204864"/>
            <a:ext cx="6849431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24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9B1633F-454C-4A5D-A6F4-A45B6379F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8248" y="818785"/>
                <a:ext cx="3672408" cy="55058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Dezelfde gebeurtenissen gezien door een waarnemer W’ op de staaf</a:t>
                </a:r>
              </a:p>
              <a:p>
                <a:endParaRPr lang="nl-NL" dirty="0"/>
              </a:p>
              <a:p>
                <a:r>
                  <a:rPr lang="nl-NL" dirty="0"/>
                  <a:t>Keuze voor G</a:t>
                </a:r>
                <a:r>
                  <a:rPr lang="nl-NL" baseline="-25000" dirty="0"/>
                  <a:t>2 </a:t>
                </a:r>
                <a:r>
                  <a:rPr lang="nl-NL" dirty="0"/>
                  <a:t>geldt: 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2</a:t>
                </a:r>
                <a:r>
                  <a:rPr lang="nl-NL" dirty="0"/>
                  <a:t>=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2</a:t>
                </a:r>
                <a:r>
                  <a:rPr lang="nl-NL" dirty="0"/>
                  <a:t>’ = 0</a:t>
                </a:r>
              </a:p>
              <a:p>
                <a:endParaRPr lang="nl-NL" baseline="-25000" dirty="0"/>
              </a:p>
              <a:p>
                <a:r>
                  <a:rPr lang="nl-NL" dirty="0"/>
                  <a:t>Maak opgave 13.a – toon aan dat voor G3 geldt: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ad>
                      <m:radPr>
                        <m:deg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nl-NL" dirty="0"/>
                  <a:t>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9B1633F-454C-4A5D-A6F4-A45B6379F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8248" y="818785"/>
                <a:ext cx="3672408" cy="5505815"/>
              </a:xfrm>
              <a:blipFill>
                <a:blip r:embed="rId2"/>
                <a:stretch>
                  <a:fillRect l="-1990" t="-1659" r="-29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3DAE150F-EF75-4DD9-A701-2BBA30EC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18785"/>
            <a:ext cx="7430537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0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F51E-85EC-45FF-8104-62851495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13.a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F99435B-B2D5-4DD9-AA5D-D8EDA8AA87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24192" y="980728"/>
                <a:ext cx="3758208" cy="5343872"/>
              </a:xfrm>
            </p:spPr>
            <p:txBody>
              <a:bodyPr/>
              <a:lstStyle/>
              <a:p>
                <a:r>
                  <a:rPr lang="nl-NL" dirty="0"/>
                  <a:t>Volgens W is de afstand tussen G</a:t>
                </a:r>
                <a:r>
                  <a:rPr lang="nl-NL" baseline="-25000" dirty="0"/>
                  <a:t>2</a:t>
                </a:r>
                <a:r>
                  <a:rPr lang="nl-NL" dirty="0"/>
                  <a:t> en G</a:t>
                </a:r>
                <a:r>
                  <a:rPr lang="nl-NL" baseline="-25000" dirty="0"/>
                  <a:t>3</a:t>
                </a:r>
                <a:r>
                  <a:rPr lang="nl-NL" dirty="0"/>
                  <a:t> gelijk aan </a:t>
                </a:r>
                <a:r>
                  <a:rPr lang="nl-NL" i="1" dirty="0"/>
                  <a:t>L</a:t>
                </a:r>
              </a:p>
              <a:p>
                <a:r>
                  <a:rPr lang="nl-NL" dirty="0"/>
                  <a:t>De staaf vliegt met een snelheid </a:t>
                </a:r>
                <a:r>
                  <a:rPr lang="nl-NL" i="1" dirty="0"/>
                  <a:t>v</a:t>
                </a:r>
              </a:p>
              <a:p>
                <a:r>
                  <a:rPr lang="nl-NL" i="1" dirty="0"/>
                  <a:t>t</a:t>
                </a:r>
                <a:r>
                  <a:rPr lang="nl-NL" baseline="-25000" dirty="0"/>
                  <a:t>3</a:t>
                </a:r>
                <a:r>
                  <a:rPr lang="nl-NL" i="1" dirty="0"/>
                  <a:t> – t</a:t>
                </a:r>
                <a:r>
                  <a:rPr lang="nl-NL" baseline="-25000" dirty="0"/>
                  <a:t>2</a:t>
                </a:r>
                <a:r>
                  <a:rPr lang="nl-NL" i="1" dirty="0"/>
                  <a:t> = L/v = t</a:t>
                </a:r>
                <a:r>
                  <a:rPr lang="nl-NL" baseline="-25000" dirty="0"/>
                  <a:t>3</a:t>
                </a:r>
              </a:p>
              <a:p>
                <a:r>
                  <a:rPr lang="nl-NL" i="1" dirty="0"/>
                  <a:t>L = “verkorte lengte”</a:t>
                </a: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ad>
                      <m:radPr>
                        <m:deg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nl-NL" dirty="0"/>
                  <a:t> </a:t>
                </a:r>
              </a:p>
              <a:p>
                <a:endParaRPr lang="nl-NL" i="1" dirty="0"/>
              </a:p>
              <a:p>
                <a:endParaRPr lang="nl-NL" i="1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F99435B-B2D5-4DD9-AA5D-D8EDA8AA8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4192" y="980728"/>
                <a:ext cx="3758208" cy="5343872"/>
              </a:xfrm>
              <a:blipFill>
                <a:blip r:embed="rId2"/>
                <a:stretch>
                  <a:fillRect l="-1945" t="-912" r="-27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BB3C6C04-BCF9-4310-834C-7084D980C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204864"/>
            <a:ext cx="6849431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E7F53-6BF8-43AE-8F8D-3CA01E6C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Verder met 13.b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8339FDD-3052-4B79-BA96-94E3981B8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10972800" cy="4767808"/>
              </a:xfrm>
            </p:spPr>
            <p:txBody>
              <a:bodyPr/>
              <a:lstStyle/>
              <a:p>
                <a:r>
                  <a:rPr lang="nl-NL" dirty="0"/>
                  <a:t>Toon aan dat voor de </a:t>
                </a:r>
                <a:r>
                  <a:rPr lang="nl-NL" i="1" dirty="0"/>
                  <a:t>t</a:t>
                </a:r>
                <a:r>
                  <a:rPr lang="nl-NL" baseline="-25000" dirty="0"/>
                  <a:t>3</a:t>
                </a:r>
                <a:r>
                  <a:rPr lang="nl-NL" dirty="0"/>
                  <a:t>’ van G3 geldt:</a:t>
                </a:r>
              </a:p>
              <a:p>
                <a:pPr marL="534988" indent="-5349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Voor W’ vinden G2 en G3 op dezelfde plek plaats.</a:t>
                </a:r>
              </a:p>
              <a:p>
                <a:r>
                  <a:rPr lang="nl-NL" dirty="0"/>
                  <a:t>W’ meet dus de eigenlijke tijd:</a:t>
                </a:r>
              </a:p>
              <a:p>
                <a:pPr marL="266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→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met </a:t>
                </a:r>
                <a:r>
                  <a:rPr lang="nl-NL" i="1" dirty="0"/>
                  <a:t>t</a:t>
                </a:r>
                <a:r>
                  <a:rPr lang="nl-NL" baseline="-25000" dirty="0"/>
                  <a:t>2</a:t>
                </a:r>
                <a:r>
                  <a:rPr lang="nl-NL" dirty="0"/>
                  <a:t>’ = 0</a:t>
                </a:r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8339FDD-3052-4B79-BA96-94E3981B8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10972800" cy="4767808"/>
              </a:xfrm>
              <a:blipFill>
                <a:blip r:embed="rId2"/>
                <a:stretch>
                  <a:fillRect l="-667" t="-10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1B971-5A97-45F2-AC22-D9B844D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13.c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FAE0DB3-0DF9-422B-B6B8-271DC01F7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752"/>
                <a:ext cx="6062464" cy="5127848"/>
              </a:xfrm>
            </p:spPr>
            <p:txBody>
              <a:bodyPr/>
              <a:lstStyle/>
              <a:p>
                <a:r>
                  <a:rPr lang="nl-NL" dirty="0"/>
                  <a:t>Toon aan dat de </a:t>
                </a:r>
                <a:r>
                  <a:rPr lang="nl-NL" i="1" dirty="0"/>
                  <a:t>t</a:t>
                </a:r>
                <a:r>
                  <a:rPr lang="nl-NL" dirty="0"/>
                  <a:t>’ van G</a:t>
                </a:r>
                <a:r>
                  <a:rPr lang="nl-NL" baseline="-25000" dirty="0"/>
                  <a:t>1  </a:t>
                </a:r>
                <a:r>
                  <a:rPr lang="nl-NL" dirty="0"/>
                  <a:t>gelijk is aan:</a:t>
                </a:r>
              </a:p>
              <a:p>
                <a:pPr marL="715963" indent="-7159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5963" indent="-715963">
                  <a:buNone/>
                </a:pPr>
                <a:endParaRPr lang="nl-NL" dirty="0"/>
              </a:p>
              <a:p>
                <a:r>
                  <a:rPr lang="nl-NL" dirty="0"/>
                  <a:t>Volgens W’ legt de liniaal tussen G</a:t>
                </a:r>
                <a:r>
                  <a:rPr lang="nl-NL" baseline="-25000" dirty="0"/>
                  <a:t>1</a:t>
                </a:r>
                <a:r>
                  <a:rPr lang="nl-NL" dirty="0"/>
                  <a:t> en G</a:t>
                </a:r>
                <a:r>
                  <a:rPr lang="nl-NL" baseline="-25000" dirty="0"/>
                  <a:t>2</a:t>
                </a:r>
                <a:r>
                  <a:rPr lang="nl-NL" dirty="0"/>
                  <a:t> een afstand </a:t>
                </a:r>
                <a:r>
                  <a:rPr lang="nl-NL" i="1" dirty="0"/>
                  <a:t>L</a:t>
                </a:r>
                <a:r>
                  <a:rPr lang="nl-NL" baseline="-25000" dirty="0"/>
                  <a:t>0 </a:t>
                </a:r>
                <a:r>
                  <a:rPr lang="nl-NL" dirty="0"/>
                  <a:t>af met een snelheid </a:t>
                </a:r>
                <a:r>
                  <a:rPr lang="nl-NL" i="1" dirty="0"/>
                  <a:t>v</a:t>
                </a:r>
                <a:r>
                  <a:rPr lang="nl-NL" dirty="0"/>
                  <a:t>.</a:t>
                </a:r>
              </a:p>
              <a:p>
                <a:endParaRPr lang="nl-NL" dirty="0"/>
              </a:p>
              <a:p>
                <a:r>
                  <a:rPr lang="nl-NL" dirty="0"/>
                  <a:t>G</a:t>
                </a:r>
                <a:r>
                  <a:rPr lang="nl-NL" baseline="-25000" dirty="0"/>
                  <a:t>1</a:t>
                </a:r>
                <a:r>
                  <a:rPr lang="nl-NL" dirty="0"/>
                  <a:t> vindt dus </a:t>
                </a:r>
                <a:r>
                  <a:rPr lang="el-GR" dirty="0"/>
                  <a:t>Δ</a:t>
                </a:r>
                <a:r>
                  <a:rPr lang="nl-NL" i="1" dirty="0"/>
                  <a:t>t</a:t>
                </a:r>
                <a:r>
                  <a:rPr lang="nl-NL" dirty="0"/>
                  <a:t>’ = </a:t>
                </a:r>
                <a:r>
                  <a:rPr lang="nl-NL" i="1" dirty="0"/>
                  <a:t>L</a:t>
                </a:r>
                <a:r>
                  <a:rPr lang="nl-NL" baseline="-25000" dirty="0"/>
                  <a:t>0 </a:t>
                </a:r>
                <a:r>
                  <a:rPr lang="nl-NL" dirty="0"/>
                  <a:t>/</a:t>
                </a:r>
                <a:r>
                  <a:rPr lang="nl-NL" i="1" dirty="0"/>
                  <a:t>v</a:t>
                </a:r>
                <a:r>
                  <a:rPr lang="nl-NL" dirty="0"/>
                  <a:t> eerder plaats dan </a:t>
                </a:r>
                <a:r>
                  <a:rPr lang="nl-NL" i="1" dirty="0"/>
                  <a:t>t</a:t>
                </a:r>
                <a:r>
                  <a:rPr lang="nl-NL" baseline="-25000" dirty="0"/>
                  <a:t>3</a:t>
                </a:r>
                <a:r>
                  <a:rPr lang="nl-NL" dirty="0"/>
                  <a:t>’</a:t>
                </a:r>
              </a:p>
              <a:p>
                <a:pPr marL="715963" indent="-715963">
                  <a:buNone/>
                </a:pPr>
                <a:endParaRPr lang="nl-NL" dirty="0"/>
              </a:p>
              <a:p>
                <a:pPr marL="715963" indent="-715963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FAE0DB3-0DF9-422B-B6B8-271DC01F7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752"/>
                <a:ext cx="6062464" cy="5127848"/>
              </a:xfrm>
              <a:blipFill>
                <a:blip r:embed="rId2"/>
                <a:stretch>
                  <a:fillRect l="-1207" t="-950" r="-1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336C82A4-5D2A-46A8-A385-815C83214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3" y="908720"/>
            <a:ext cx="7430537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60D1A-20D2-428E-8A69-1E79F87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…verder uitwerken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93EE762-6FF7-49D4-823A-D1FB1FBA5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    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5963" indent="0">
                  <a:buNone/>
                </a:pPr>
                <a:endParaRPr lang="nl-NL" dirty="0"/>
              </a:p>
              <a:p>
                <a:pPr marL="715963" indent="0">
                  <a:buNone/>
                </a:pPr>
                <a:r>
                  <a:rPr lang="nl-NL" dirty="0"/>
                  <a:t>de </a:t>
                </a:r>
                <a:r>
                  <a:rPr lang="nl-NL" i="1" dirty="0"/>
                  <a:t>t</a:t>
                </a:r>
                <a:r>
                  <a:rPr lang="nl-NL" baseline="-25000" dirty="0"/>
                  <a:t>3</a:t>
                </a:r>
                <a:r>
                  <a:rPr lang="nl-NL" dirty="0"/>
                  <a:t>’ uit 13.b invullen:</a:t>
                </a:r>
              </a:p>
              <a:p>
                <a:pPr marL="715963" indent="0">
                  <a:buNone/>
                </a:pPr>
                <a:endParaRPr lang="nl-NL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93EE762-6FF7-49D4-823A-D1FB1FBA5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1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3.7 Ladder-paradox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838328" cy="4389120"/>
          </a:xfrm>
        </p:spPr>
        <p:txBody>
          <a:bodyPr/>
          <a:lstStyle/>
          <a:p>
            <a:r>
              <a:rPr lang="nl-NL" dirty="0"/>
              <a:t>Jan staat naast de schuur</a:t>
            </a:r>
          </a:p>
          <a:p>
            <a:r>
              <a:rPr lang="nl-NL" dirty="0"/>
              <a:t>De schuur is aan de voor en achterkant open </a:t>
            </a:r>
          </a:p>
          <a:p>
            <a:r>
              <a:rPr lang="nl-NL" dirty="0"/>
              <a:t>Piet komt met een ladder met grote snelheid aangerend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Past de ladder in de schuur?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84784"/>
            <a:ext cx="444879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94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917735"/>
            <a:ext cx="4175768" cy="4056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704088"/>
            <a:ext cx="10814992" cy="708688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428166"/>
            <a:ext cx="5846440" cy="47678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Teken in een </a:t>
            </a:r>
            <a:r>
              <a:rPr lang="nl-NL" dirty="0" err="1"/>
              <a:t>Minkowski</a:t>
            </a:r>
            <a:r>
              <a:rPr lang="nl-NL" dirty="0"/>
              <a:t>-diagram de </a:t>
            </a:r>
            <a:r>
              <a:rPr lang="nl-NL" i="1" dirty="0"/>
              <a:t>wereldlijnen</a:t>
            </a:r>
            <a:r>
              <a:rPr lang="nl-NL" dirty="0"/>
              <a:t> van de voordeur (x=2) en de achterdeur (x = 7)(volgens Jan)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Piet rent met een snelheid van 0,4</a:t>
            </a:r>
            <a:r>
              <a:rPr lang="nl-NL" i="1" dirty="0"/>
              <a:t>c</a:t>
            </a:r>
          </a:p>
          <a:p>
            <a:pPr lvl="1"/>
            <a:r>
              <a:rPr lang="nl-NL" dirty="0"/>
              <a:t>teken de x’ en </a:t>
            </a:r>
            <a:r>
              <a:rPr lang="nl-NL" dirty="0" err="1"/>
              <a:t>ct</a:t>
            </a:r>
            <a:r>
              <a:rPr lang="nl-NL" dirty="0"/>
              <a:t>’ – assen van het inertiaalstelsel van Piet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Op </a:t>
            </a:r>
            <a:r>
              <a:rPr lang="nl-NL" i="1" dirty="0"/>
              <a:t>t=0</a:t>
            </a:r>
            <a:r>
              <a:rPr lang="nl-NL" dirty="0"/>
              <a:t> is het ene uiteinde van de ladder in de oorsprong en het ander uiteinde bij  x = 5 (volgens Jan)</a:t>
            </a:r>
          </a:p>
          <a:p>
            <a:pPr lvl="1"/>
            <a:r>
              <a:rPr lang="nl-NL" dirty="0"/>
              <a:t>teken de wereldlijnen van het begin en eindpunt van de ladder in het diagram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649510"/>
            <a:ext cx="4453137" cy="43251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649510"/>
            <a:ext cx="4453137" cy="432512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 flipV="1">
            <a:off x="9186664" y="2011870"/>
            <a:ext cx="1440160" cy="36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Volgens Jan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682952" cy="4389120"/>
          </a:xfrm>
        </p:spPr>
        <p:txBody>
          <a:bodyPr/>
          <a:lstStyle/>
          <a:p>
            <a:r>
              <a:rPr lang="nl-NL" dirty="0"/>
              <a:t>Past de ladder in de schuur ?</a:t>
            </a:r>
          </a:p>
          <a:p>
            <a:pPr lvl="1"/>
            <a:r>
              <a:rPr lang="nl-NL" dirty="0"/>
              <a:t>Teken de ladder in de schuur als het linker uiteinde net de schuur bereikt</a:t>
            </a:r>
          </a:p>
          <a:p>
            <a:pPr lvl="1"/>
            <a:r>
              <a:rPr lang="nl-NL" dirty="0"/>
              <a:t>Past de ladder in de schuur?</a:t>
            </a:r>
          </a:p>
          <a:p>
            <a:pPr lvl="1"/>
            <a:r>
              <a:rPr lang="nl-NL" dirty="0"/>
              <a:t>De ladder past net in de schuur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412776"/>
            <a:ext cx="4453137" cy="4325121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>
            <a:off x="6738392" y="5445224"/>
            <a:ext cx="1800200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8538592" y="1847088"/>
            <a:ext cx="1445840" cy="359813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023 L 0.05912 -0.2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Volgens Piet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486400" cy="4389120"/>
          </a:xfrm>
        </p:spPr>
        <p:txBody>
          <a:bodyPr/>
          <a:lstStyle/>
          <a:p>
            <a:r>
              <a:rPr lang="nl-NL" dirty="0"/>
              <a:t>Hoe lang is het schuurtje volgens Piet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Geef in het diagram de lengte van het schuurtje aan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Geef in het diagram de lengte van de ladder aan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Conclusie: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De ladder is langer dan de schuur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484784"/>
            <a:ext cx="4453137" cy="4325121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7752184" y="2996952"/>
            <a:ext cx="1800200" cy="72008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7032104" y="4653136"/>
            <a:ext cx="2160240" cy="864096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8855 -0.40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F4F0-A200-408B-80E6-AA5EB4A8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Coördinatenstelsels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F0905-2379-4CEB-A3B4-5B8D7EC0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2031504"/>
          </a:xfrm>
        </p:spPr>
        <p:txBody>
          <a:bodyPr/>
          <a:lstStyle/>
          <a:p>
            <a:r>
              <a:rPr lang="nl-NL" dirty="0"/>
              <a:t>Het punt P heeft in het coördinatenstelstel </a:t>
            </a:r>
            <a:r>
              <a:rPr lang="nl-NL" dirty="0" err="1"/>
              <a:t>O</a:t>
            </a:r>
            <a:r>
              <a:rPr lang="nl-NL" i="1" dirty="0" err="1"/>
              <a:t>xy</a:t>
            </a:r>
            <a:r>
              <a:rPr lang="nl-NL" dirty="0"/>
              <a:t> de coördinaten (3,2)        of </a:t>
            </a:r>
            <a:r>
              <a:rPr lang="nl-NL" i="1" dirty="0"/>
              <a:t>x</a:t>
            </a:r>
            <a:r>
              <a:rPr lang="nl-NL" dirty="0"/>
              <a:t> = 3 en </a:t>
            </a:r>
            <a:r>
              <a:rPr lang="nl-NL" i="1" dirty="0"/>
              <a:t>y</a:t>
            </a:r>
            <a:r>
              <a:rPr lang="nl-NL" dirty="0"/>
              <a:t> = 2</a:t>
            </a:r>
          </a:p>
          <a:p>
            <a:r>
              <a:rPr lang="nl-NL" dirty="0"/>
              <a:t>In het coördinatenstelstel </a:t>
            </a:r>
            <a:r>
              <a:rPr lang="nl-NL" dirty="0" err="1"/>
              <a:t>O</a:t>
            </a:r>
            <a:r>
              <a:rPr lang="nl-NL" i="1" dirty="0" err="1"/>
              <a:t>’x’y</a:t>
            </a:r>
            <a:r>
              <a:rPr lang="nl-NL" i="1" dirty="0"/>
              <a:t>’</a:t>
            </a:r>
            <a:r>
              <a:rPr lang="nl-NL" dirty="0"/>
              <a:t> de coördinaten (-4, 2) of </a:t>
            </a:r>
            <a:r>
              <a:rPr lang="nl-NL" i="1" dirty="0"/>
              <a:t>x</a:t>
            </a:r>
            <a:r>
              <a:rPr lang="nl-NL" dirty="0"/>
              <a:t>’ = -4 en </a:t>
            </a:r>
            <a:r>
              <a:rPr lang="nl-NL" i="1" dirty="0"/>
              <a:t>y</a:t>
            </a:r>
            <a:r>
              <a:rPr lang="nl-NL" dirty="0"/>
              <a:t>’ = 2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146F63-43F0-4DC3-A3C1-AA9FC6376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132856"/>
            <a:ext cx="5041402" cy="18013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26AA09-D1D3-4609-B781-BF526A04F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132856"/>
            <a:ext cx="5053594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F07C-4EA1-4446-99E6-97134707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36B35-2F4E-45FD-9939-66E5ADC2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voorbeeld is de ladder (volgens Jan) precies net zo lang als de schuur.</a:t>
            </a:r>
          </a:p>
          <a:p>
            <a:r>
              <a:rPr lang="nl-NL" dirty="0"/>
              <a:t>Stel dat de ladder een paar cm korter is, maar volgens Piet past ie nog steeds niet in de schuur.</a:t>
            </a:r>
          </a:p>
          <a:p>
            <a:r>
              <a:rPr lang="nl-NL" dirty="0"/>
              <a:t>Op het moment van passeren kan Jan de voor- en achterdeur dichtdoen en een foto maken van de ladder in de gesloten schuur. </a:t>
            </a:r>
          </a:p>
          <a:p>
            <a:r>
              <a:rPr lang="nl-NL" dirty="0"/>
              <a:t>En vervolgens de deuren weer open doen. </a:t>
            </a:r>
          </a:p>
          <a:p>
            <a:endParaRPr lang="nl-NL" dirty="0"/>
          </a:p>
          <a:p>
            <a:r>
              <a:rPr lang="nl-NL" dirty="0"/>
              <a:t>Maar hoe zit het dan met Piet?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741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Opgaven 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964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Snelheden relativistisch optellen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837" y="1852222"/>
            <a:ext cx="4843091" cy="4389120"/>
          </a:xfrm>
        </p:spPr>
        <p:txBody>
          <a:bodyPr/>
          <a:lstStyle/>
          <a:p>
            <a:r>
              <a:rPr lang="nl-NL" dirty="0"/>
              <a:t>Stel een </a:t>
            </a:r>
            <a:r>
              <a:rPr lang="nl-NL" dirty="0">
                <a:solidFill>
                  <a:srgbClr val="FF0000"/>
                </a:solidFill>
              </a:rPr>
              <a:t>raket</a:t>
            </a:r>
            <a:r>
              <a:rPr lang="nl-NL" dirty="0"/>
              <a:t> vliegt met de 0,5c bij mij vandaan.</a:t>
            </a:r>
          </a:p>
          <a:p>
            <a:r>
              <a:rPr lang="nl-NL" dirty="0"/>
              <a:t>Op een bepaald vuurt de raket een </a:t>
            </a:r>
            <a:r>
              <a:rPr lang="nl-NL" dirty="0">
                <a:solidFill>
                  <a:schemeClr val="accent2"/>
                </a:solidFill>
              </a:rPr>
              <a:t>torpedo</a:t>
            </a:r>
            <a:r>
              <a:rPr lang="nl-NL" dirty="0"/>
              <a:t> af met een snelheid van 0,5c</a:t>
            </a:r>
          </a:p>
          <a:p>
            <a:r>
              <a:rPr lang="nl-NL" dirty="0"/>
              <a:t>Hoe snel gaat de torpedo t.o.v. mij?</a:t>
            </a:r>
          </a:p>
          <a:p>
            <a:r>
              <a:rPr lang="nl-NL" strike="sngStrike" dirty="0"/>
              <a:t>Klassiek: 0,5c + 0,5c = c</a:t>
            </a:r>
          </a:p>
          <a:p>
            <a:r>
              <a:rPr lang="nl-NL" dirty="0"/>
              <a:t>Einstein: ….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95" y="2199117"/>
            <a:ext cx="4175768" cy="4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67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Snelheden optellen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nl-NL" dirty="0"/>
                  <a:t>Klassiek (Galilei, Newton)</a:t>
                </a:r>
              </a:p>
              <a:p>
                <a:endParaRPr lang="nl-NL" dirty="0"/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nl-NL" b="0" dirty="0"/>
              </a:p>
              <a:p>
                <a:pPr marL="358775" indent="0">
                  <a:buNone/>
                </a:pPr>
                <a:endParaRPr lang="nl-NL" dirty="0"/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𝑠𝑛𝑒𝑙h𝑒𝑖𝑑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𝑣𝑎𝑛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l-NL" dirty="0"/>
              </a:p>
              <a:p>
                <a:pPr marL="358775" indent="0">
                  <a:buNone/>
                </a:pPr>
                <a:endParaRPr lang="nl-NL" dirty="0"/>
              </a:p>
              <a:p>
                <a:pPr marL="358775" indent="0">
                  <a:buNone/>
                </a:pPr>
                <a:r>
                  <a:rPr lang="nl-NL" dirty="0"/>
                  <a:t>Let op: snelheden kunnen </a:t>
                </a:r>
                <a:r>
                  <a:rPr lang="nl-NL"/>
                  <a:t>ook negatief zijn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59" t="-11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nl-NL" dirty="0"/>
                  <a:t>Relativistisch</a:t>
                </a:r>
              </a:p>
              <a:p>
                <a:endParaRPr lang="nl-NL" dirty="0"/>
              </a:p>
              <a:p>
                <a:pPr marL="5365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472" t="-11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089035"/>
            <a:ext cx="6672039" cy="22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04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Snelheden veel kleiner dan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≪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197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Eén van de snelheden gelijk aan </a:t>
            </a:r>
            <a:r>
              <a:rPr lang="nl-NL" i="1" dirty="0"/>
              <a:t>c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nl-N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8566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Opgaven 14 t/m 17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704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33E82-346C-4018-AB1E-B269F1B3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Massa </a:t>
            </a:r>
            <a:r>
              <a:rPr lang="nl-NL"/>
              <a:t>en 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E30F8-EAE8-4975-8026-EBCACBB0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rekenen met de formule </a:t>
            </a:r>
            <a:r>
              <a:rPr lang="nl-NL" i="1" dirty="0"/>
              <a:t>E</a:t>
            </a:r>
            <a:r>
              <a:rPr lang="nl-NL" dirty="0"/>
              <a:t> = </a:t>
            </a:r>
            <a:r>
              <a:rPr lang="nl-NL" i="1" dirty="0"/>
              <a:t>mc</a:t>
            </a:r>
            <a:r>
              <a:rPr lang="nl-NL" baseline="30000" dirty="0"/>
              <a:t>2</a:t>
            </a:r>
          </a:p>
          <a:p>
            <a:pPr lvl="1"/>
            <a:r>
              <a:rPr lang="nl-NL" dirty="0"/>
              <a:t>uitleggen dat massa en energie equivalent zijn</a:t>
            </a:r>
          </a:p>
        </p:txBody>
      </p:sp>
    </p:spTree>
    <p:extLst>
      <p:ext uri="{BB962C8B-B14F-4D97-AF65-F5344CB8AC3E}">
        <p14:creationId xmlns:p14="http://schemas.microsoft.com/office/powerpoint/2010/main" val="39180869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D123B-8402-48AE-B77B-A2B4459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Massa ook relatief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E077F81-8229-49AB-A259-778F07680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Voor massa geldt een vergelijkbare formule als voor tijd</a:t>
                </a:r>
              </a:p>
              <a:p>
                <a:endParaRPr lang="nl-NL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  <a:p>
                <a:pPr marL="715963" indent="0">
                  <a:buNone/>
                </a:pPr>
                <a:endParaRPr lang="nl-NL" dirty="0"/>
              </a:p>
              <a:p>
                <a:r>
                  <a:rPr lang="nl-NL" dirty="0"/>
                  <a:t>met </a:t>
                </a:r>
                <a:r>
                  <a:rPr lang="nl-NL" i="1" dirty="0"/>
                  <a:t>m</a:t>
                </a:r>
                <a:r>
                  <a:rPr lang="nl-NL" i="1" baseline="-25000" dirty="0"/>
                  <a:t>0</a:t>
                </a:r>
                <a:r>
                  <a:rPr lang="nl-NL" i="1" dirty="0"/>
                  <a:t> </a:t>
                </a:r>
                <a:r>
                  <a:rPr lang="nl-NL" dirty="0"/>
                  <a:t>de rustmassa (massa bij snelheid 0) en </a:t>
                </a:r>
              </a:p>
              <a:p>
                <a:r>
                  <a:rPr lang="nl-NL" i="1" dirty="0"/>
                  <a:t>m</a:t>
                </a:r>
                <a:r>
                  <a:rPr lang="nl-NL" dirty="0"/>
                  <a:t> de massa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E077F81-8229-49AB-A259-778F07680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44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Kinetische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l-NL" dirty="0"/>
                  <a:t>Klassiek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vanuit stilstand</a:t>
                </a:r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box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33" t="-2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51784" y="1920085"/>
                <a:ext cx="7430616" cy="443484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/>
                  <a:t>Einstein</a:t>
                </a:r>
              </a:p>
              <a:p>
                <a:endParaRPr lang="nl-NL" dirty="0"/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631825" indent="0">
                  <a:buNone/>
                </a:pPr>
                <a:r>
                  <a:rPr lang="nl-NL" i="1" dirty="0"/>
                  <a:t>met </a:t>
                </a:r>
              </a:p>
              <a:p>
                <a:pPr marL="631825" indent="0">
                  <a:buNone/>
                </a:pPr>
                <a:endParaRPr lang="nl-NL" i="1" dirty="0"/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NL" i="1" dirty="0"/>
              </a:p>
              <a:p>
                <a:pPr marL="631825" indent="0">
                  <a:buNone/>
                </a:pPr>
                <a:endParaRPr lang="nl-NL" i="1" dirty="0"/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𝑟𝑢𝑠𝑡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𝑟𝑢𝑠𝑡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51784" y="1920085"/>
                <a:ext cx="7430616" cy="4434840"/>
              </a:xfrm>
              <a:blipFill>
                <a:blip r:embed="rId3"/>
                <a:stretch>
                  <a:fillRect l="-820" t="-2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80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0616C-062D-4596-ACDA-AF404C79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Coördinatentransformaties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8E346A-0CBC-4578-A777-4F7B0B8A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6130"/>
            <a:ext cx="10972800" cy="4389120"/>
          </a:xfrm>
        </p:spPr>
        <p:txBody>
          <a:bodyPr/>
          <a:lstStyle/>
          <a:p>
            <a:r>
              <a:rPr lang="nl-NL" dirty="0"/>
              <a:t>Met de transformatie</a:t>
            </a:r>
          </a:p>
          <a:p>
            <a:pPr lvl="1"/>
            <a:r>
              <a:rPr lang="nl-NL" i="1" dirty="0"/>
              <a:t>x’ = x – 7</a:t>
            </a:r>
          </a:p>
          <a:p>
            <a:pPr lvl="1"/>
            <a:r>
              <a:rPr lang="nl-NL" i="1" dirty="0"/>
              <a:t>y’ = y</a:t>
            </a:r>
          </a:p>
          <a:p>
            <a:endParaRPr lang="nl-NL" dirty="0"/>
          </a:p>
          <a:p>
            <a:r>
              <a:rPr lang="nl-NL" dirty="0"/>
              <a:t>kun je de coördinaten in het ene stelsel omrekenen naar het andere.</a:t>
            </a:r>
          </a:p>
          <a:p>
            <a:endParaRPr lang="nl-NL" dirty="0"/>
          </a:p>
          <a:p>
            <a:r>
              <a:rPr lang="nl-NL" dirty="0"/>
              <a:t>De omgekeerde transformatie is:</a:t>
            </a:r>
          </a:p>
          <a:p>
            <a:pPr lvl="1"/>
            <a:r>
              <a:rPr lang="nl-NL" i="1" dirty="0"/>
              <a:t>x = x’ + 7</a:t>
            </a:r>
          </a:p>
          <a:p>
            <a:pPr lvl="1"/>
            <a:r>
              <a:rPr lang="nl-NL" i="1" dirty="0"/>
              <a:t>y = y’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8310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Massa en energie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Massa en energie zijn equivalent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Meer energie betekent meer massa</a:t>
            </a:r>
          </a:p>
          <a:p>
            <a:endParaRPr lang="nl-NL" dirty="0"/>
          </a:p>
          <a:p>
            <a:r>
              <a:rPr lang="nl-NL" dirty="0"/>
              <a:t>Een ingedrukte veer is zwaarder dan een ontspannen veer</a:t>
            </a:r>
          </a:p>
          <a:p>
            <a:r>
              <a:rPr lang="nl-NL" dirty="0"/>
              <a:t>Kopje hete koffie is zwaarder dan de afgekoelde koffie (verdamping buiten beschouwing gelaten)</a:t>
            </a:r>
          </a:p>
          <a:p>
            <a:r>
              <a:rPr lang="nl-NL" dirty="0"/>
              <a:t>Een kogel op 10 m hoogte is zwaarder dan een kogel op de grond.</a:t>
            </a:r>
          </a:p>
          <a:p>
            <a:r>
              <a:rPr lang="nl-NL" dirty="0"/>
              <a:t>Bij radioactief verval verdwijnt massa</a:t>
            </a:r>
          </a:p>
          <a:p>
            <a:r>
              <a:rPr lang="nl-NL" dirty="0"/>
              <a:t>De zon wordt elke seconde 4 miljoen ton lichter</a:t>
            </a:r>
          </a:p>
        </p:txBody>
      </p:sp>
    </p:spTree>
    <p:extLst>
      <p:ext uri="{BB962C8B-B14F-4D97-AF65-F5344CB8AC3E}">
        <p14:creationId xmlns:p14="http://schemas.microsoft.com/office/powerpoint/2010/main" val="12081341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</a:t>
            </a:r>
            <a:r>
              <a:rPr lang="nl-NL"/>
              <a:t>opgave  31-38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9434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D7DBC-8F6A-48E8-9E74-29CB6E65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BD87E-E7D0-4F3A-8F92-7E9B8D7C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Toch een deeltje:</a:t>
            </a:r>
          </a:p>
          <a:p>
            <a:pPr lvl="1"/>
            <a:r>
              <a:rPr lang="nl-NL" dirty="0"/>
              <a:t>Soms gedraag licht zich als een golf</a:t>
            </a:r>
          </a:p>
          <a:p>
            <a:pPr lvl="1"/>
            <a:r>
              <a:rPr lang="nl-NL" dirty="0"/>
              <a:t>Soms gedraagt licht zich als een deeltje:</a:t>
            </a:r>
          </a:p>
          <a:p>
            <a:pPr lvl="2"/>
            <a:r>
              <a:rPr lang="nl-NL" dirty="0"/>
              <a:t>licht heeft een impuls:</a:t>
            </a:r>
          </a:p>
          <a:p>
            <a:pPr lvl="3"/>
            <a:r>
              <a:rPr lang="nl-NL" dirty="0"/>
              <a:t>bij uitzenden van licht is er terugslag</a:t>
            </a:r>
          </a:p>
          <a:p>
            <a:pPr lvl="3"/>
            <a:r>
              <a:rPr lang="nl-NL" dirty="0"/>
              <a:t>ze kunnen botsen met andere deeltjes</a:t>
            </a:r>
          </a:p>
          <a:p>
            <a:pPr lvl="3"/>
            <a:r>
              <a:rPr lang="nl-NL" dirty="0"/>
              <a:t>rustmassa </a:t>
            </a:r>
            <a:r>
              <a:rPr lang="nl-NL" i="1" dirty="0"/>
              <a:t>m</a:t>
            </a:r>
            <a:r>
              <a:rPr lang="nl-NL" baseline="-25000" dirty="0"/>
              <a:t>0</a:t>
            </a:r>
            <a:r>
              <a:rPr lang="nl-NL" dirty="0"/>
              <a:t> = 0</a:t>
            </a:r>
          </a:p>
          <a:p>
            <a:endParaRPr lang="nl-NL" dirty="0"/>
          </a:p>
          <a:p>
            <a:r>
              <a:rPr lang="nl-NL" i="1" dirty="0" err="1"/>
              <a:t>E</a:t>
            </a:r>
            <a:r>
              <a:rPr lang="nl-NL" baseline="-25000" dirty="0" err="1"/>
              <a:t>foton</a:t>
            </a:r>
            <a:r>
              <a:rPr lang="nl-NL" dirty="0"/>
              <a:t> = </a:t>
            </a:r>
            <a:r>
              <a:rPr lang="nl-NL" i="1" dirty="0"/>
              <a:t>h</a:t>
            </a:r>
            <a:r>
              <a:rPr lang="nl-NL" i="1" dirty="0">
                <a:sym typeface="Symbol" panose="05050102010706020507" pitchFamily="18" charset="2"/>
              </a:rPr>
              <a:t> </a:t>
            </a:r>
            <a:r>
              <a:rPr lang="nl-NL" i="1" dirty="0"/>
              <a:t>f  </a:t>
            </a:r>
          </a:p>
        </p:txBody>
      </p:sp>
    </p:spTree>
    <p:extLst>
      <p:ext uri="{BB962C8B-B14F-4D97-AF65-F5344CB8AC3E}">
        <p14:creationId xmlns:p14="http://schemas.microsoft.com/office/powerpoint/2010/main" val="42905819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C6411-280C-4824-B72C-2C12DCB7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A6E8B-34D8-4BE1-B7AD-8FD6780D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opgaven 39 en 40</a:t>
            </a:r>
          </a:p>
        </p:txBody>
      </p:sp>
    </p:spTree>
    <p:extLst>
      <p:ext uri="{BB962C8B-B14F-4D97-AF65-F5344CB8AC3E}">
        <p14:creationId xmlns:p14="http://schemas.microsoft.com/office/powerpoint/2010/main" val="7912864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7F406-6E12-4C20-9A20-E0DA47FB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52128"/>
          </a:xfrm>
        </p:spPr>
        <p:txBody>
          <a:bodyPr/>
          <a:lstStyle/>
          <a:p>
            <a:r>
              <a:rPr lang="nl-NL" dirty="0"/>
              <a:t>Lorentztransformatie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FEF08-7E07-4FC4-9917-88B9D25A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5918448" cy="4839816"/>
          </a:xfrm>
        </p:spPr>
        <p:txBody>
          <a:bodyPr/>
          <a:lstStyle/>
          <a:p>
            <a:r>
              <a:rPr lang="nl-NL" dirty="0"/>
              <a:t>Omrekenen van coördinaten van ene stelsel naar het andere</a:t>
            </a:r>
          </a:p>
          <a:p>
            <a:r>
              <a:rPr lang="nl-NL" dirty="0"/>
              <a:t>Gebeurtenis G heeft in het zwarte stelsel de coördinaten </a:t>
            </a:r>
            <a:r>
              <a:rPr lang="nl-NL" i="1" dirty="0"/>
              <a:t>x</a:t>
            </a:r>
            <a:r>
              <a:rPr lang="nl-NL" dirty="0"/>
              <a:t>, </a:t>
            </a:r>
            <a:r>
              <a:rPr lang="nl-NL" i="1" dirty="0" err="1"/>
              <a:t>ct</a:t>
            </a:r>
            <a:r>
              <a:rPr lang="nl-NL" dirty="0"/>
              <a:t> en in het rode stelsel </a:t>
            </a:r>
            <a:r>
              <a:rPr lang="nl-NL" i="1" dirty="0"/>
              <a:t>x’,</a:t>
            </a:r>
            <a:r>
              <a:rPr lang="nl-NL" dirty="0"/>
              <a:t> </a:t>
            </a:r>
            <a:r>
              <a:rPr lang="nl-NL" i="1" dirty="0" err="1"/>
              <a:t>ct</a:t>
            </a:r>
            <a:r>
              <a:rPr lang="nl-NL" i="1" dirty="0"/>
              <a:t>’</a:t>
            </a:r>
          </a:p>
          <a:p>
            <a:pPr lvl="1"/>
            <a:endParaRPr lang="nl-NL" i="1" dirty="0"/>
          </a:p>
          <a:p>
            <a:pPr lvl="1"/>
            <a:r>
              <a:rPr lang="nl-NL" i="1" dirty="0" err="1"/>
              <a:t>ct</a:t>
            </a:r>
            <a:r>
              <a:rPr lang="nl-NL" i="1" dirty="0"/>
              <a:t>’ = </a:t>
            </a:r>
            <a:r>
              <a:rPr lang="nl-NL" dirty="0">
                <a:sym typeface="Symbol" panose="05050102010706020507" pitchFamily="18" charset="2"/>
              </a:rPr>
              <a:t></a:t>
            </a:r>
            <a:r>
              <a:rPr lang="nl-NL" i="1" dirty="0">
                <a:sym typeface="Symbol" panose="05050102010706020507" pitchFamily="18" charset="2"/>
              </a:rPr>
              <a:t> (</a:t>
            </a:r>
            <a:r>
              <a:rPr lang="nl-NL" i="1" dirty="0" err="1">
                <a:sym typeface="Symbol" panose="05050102010706020507" pitchFamily="18" charset="2"/>
              </a:rPr>
              <a:t>ct</a:t>
            </a:r>
            <a:r>
              <a:rPr lang="nl-NL" i="1" dirty="0">
                <a:sym typeface="Symbol" panose="05050102010706020507" pitchFamily="18" charset="2"/>
              </a:rPr>
              <a:t> - </a:t>
            </a:r>
            <a:r>
              <a:rPr lang="nl-NL" dirty="0">
                <a:sym typeface="Symbol" panose="05050102010706020507" pitchFamily="18" charset="2"/>
              </a:rPr>
              <a:t></a:t>
            </a:r>
            <a:r>
              <a:rPr lang="nl-NL" i="1" dirty="0">
                <a:sym typeface="Symbol" panose="05050102010706020507" pitchFamily="18" charset="2"/>
              </a:rPr>
              <a:t>x)</a:t>
            </a:r>
          </a:p>
          <a:p>
            <a:pPr lvl="1"/>
            <a:r>
              <a:rPr lang="nl-NL" i="1" dirty="0">
                <a:sym typeface="Symbol" panose="05050102010706020507" pitchFamily="18" charset="2"/>
              </a:rPr>
              <a:t>x’ = </a:t>
            </a:r>
            <a:r>
              <a:rPr lang="nl-NL" dirty="0">
                <a:sym typeface="Symbol" panose="05050102010706020507" pitchFamily="18" charset="2"/>
              </a:rPr>
              <a:t></a:t>
            </a:r>
            <a:r>
              <a:rPr lang="nl-NL" i="1" dirty="0">
                <a:sym typeface="Symbol" panose="05050102010706020507" pitchFamily="18" charset="2"/>
              </a:rPr>
              <a:t> (x - </a:t>
            </a:r>
            <a:r>
              <a:rPr lang="nl-NL" dirty="0">
                <a:sym typeface="Symbol" panose="05050102010706020507" pitchFamily="18" charset="2"/>
              </a:rPr>
              <a:t></a:t>
            </a:r>
            <a:r>
              <a:rPr lang="nl-NL" i="1" dirty="0" err="1">
                <a:sym typeface="Symbol" panose="05050102010706020507" pitchFamily="18" charset="2"/>
              </a:rPr>
              <a:t>ct</a:t>
            </a:r>
            <a:r>
              <a:rPr lang="nl-NL" i="1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nl-NL" i="1" dirty="0">
                <a:sym typeface="Symbol" panose="05050102010706020507" pitchFamily="18" charset="2"/>
              </a:rPr>
              <a:t>y’ = y</a:t>
            </a:r>
          </a:p>
          <a:p>
            <a:pPr lvl="1"/>
            <a:r>
              <a:rPr lang="nl-NL" i="1" dirty="0" err="1">
                <a:sym typeface="Symbol" panose="05050102010706020507" pitchFamily="18" charset="2"/>
              </a:rPr>
              <a:t>z</a:t>
            </a:r>
            <a:r>
              <a:rPr lang="nl-NL" i="1" dirty="0">
                <a:sym typeface="Symbol" panose="05050102010706020507" pitchFamily="18" charset="2"/>
              </a:rPr>
              <a:t>’ = </a:t>
            </a:r>
            <a:r>
              <a:rPr lang="nl-NL" i="1" dirty="0" err="1">
                <a:sym typeface="Symbol" panose="05050102010706020507" pitchFamily="18" charset="2"/>
              </a:rPr>
              <a:t>z</a:t>
            </a:r>
            <a:endParaRPr lang="nl-NL" i="1" dirty="0">
              <a:sym typeface="Symbol" panose="05050102010706020507" pitchFamily="18" charset="2"/>
            </a:endParaRPr>
          </a:p>
          <a:p>
            <a:pPr lvl="1"/>
            <a:endParaRPr lang="nl-NL" i="1" dirty="0"/>
          </a:p>
          <a:p>
            <a:endParaRPr lang="nl-NL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B14169-78DB-4419-A41B-0F6D22BB0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325043"/>
            <a:ext cx="4288545" cy="50231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47728" y="414908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i="1" dirty="0" err="1"/>
              <a:t>ct</a:t>
            </a:r>
            <a:r>
              <a:rPr lang="nl-NL" sz="2400" i="1" dirty="0"/>
              <a:t> = </a:t>
            </a:r>
            <a:r>
              <a:rPr lang="nl-NL" sz="2400" dirty="0">
                <a:sym typeface="Symbol" panose="05050102010706020507" pitchFamily="18" charset="2"/>
              </a:rPr>
              <a:t></a:t>
            </a:r>
            <a:r>
              <a:rPr lang="nl-NL" sz="2400" i="1" dirty="0">
                <a:sym typeface="Symbol" panose="05050102010706020507" pitchFamily="18" charset="2"/>
              </a:rPr>
              <a:t> (</a:t>
            </a:r>
            <a:r>
              <a:rPr lang="nl-NL" sz="2400" i="1" dirty="0" err="1">
                <a:sym typeface="Symbol" panose="05050102010706020507" pitchFamily="18" charset="2"/>
              </a:rPr>
              <a:t>ct</a:t>
            </a:r>
            <a:r>
              <a:rPr lang="nl-NL" sz="2400" i="1" dirty="0">
                <a:sym typeface="Symbol" panose="05050102010706020507" pitchFamily="18" charset="2"/>
              </a:rPr>
              <a:t>’ + </a:t>
            </a:r>
            <a:r>
              <a:rPr lang="nl-NL" sz="2400" dirty="0">
                <a:sym typeface="Symbol" panose="05050102010706020507" pitchFamily="18" charset="2"/>
              </a:rPr>
              <a:t></a:t>
            </a:r>
            <a:r>
              <a:rPr lang="nl-NL" sz="2400" i="1" dirty="0">
                <a:sym typeface="Symbol" panose="05050102010706020507" pitchFamily="18" charset="2"/>
              </a:rPr>
              <a:t>x’)</a:t>
            </a:r>
          </a:p>
          <a:p>
            <a:pPr lvl="1"/>
            <a:r>
              <a:rPr lang="nl-NL" sz="2400" i="1" dirty="0">
                <a:sym typeface="Symbol" panose="05050102010706020507" pitchFamily="18" charset="2"/>
              </a:rPr>
              <a:t>x = </a:t>
            </a:r>
            <a:r>
              <a:rPr lang="nl-NL" sz="2400" dirty="0">
                <a:sym typeface="Symbol" panose="05050102010706020507" pitchFamily="18" charset="2"/>
              </a:rPr>
              <a:t></a:t>
            </a:r>
            <a:r>
              <a:rPr lang="nl-NL" sz="2400" i="1" dirty="0">
                <a:sym typeface="Symbol" panose="05050102010706020507" pitchFamily="18" charset="2"/>
              </a:rPr>
              <a:t> (x’ + </a:t>
            </a:r>
            <a:r>
              <a:rPr lang="nl-NL" sz="2400" dirty="0">
                <a:sym typeface="Symbol" panose="05050102010706020507" pitchFamily="18" charset="2"/>
              </a:rPr>
              <a:t></a:t>
            </a:r>
            <a:r>
              <a:rPr lang="nl-NL" sz="2400" i="1" dirty="0" err="1">
                <a:sym typeface="Symbol" panose="05050102010706020507" pitchFamily="18" charset="2"/>
              </a:rPr>
              <a:t>ct</a:t>
            </a:r>
            <a:r>
              <a:rPr lang="nl-NL" sz="2400" i="1" dirty="0">
                <a:sym typeface="Symbol" panose="05050102010706020507" pitchFamily="18" charset="2"/>
              </a:rPr>
              <a:t>’)</a:t>
            </a:r>
          </a:p>
          <a:p>
            <a:pPr lvl="1"/>
            <a:r>
              <a:rPr lang="nl-NL" sz="2400" i="1" dirty="0">
                <a:sym typeface="Symbol" panose="05050102010706020507" pitchFamily="18" charset="2"/>
              </a:rPr>
              <a:t>y = y’</a:t>
            </a:r>
          </a:p>
          <a:p>
            <a:pPr lvl="1"/>
            <a:r>
              <a:rPr lang="nl-NL" sz="2400" i="1" dirty="0" err="1">
                <a:sym typeface="Symbol" panose="05050102010706020507" pitchFamily="18" charset="2"/>
              </a:rPr>
              <a:t>z</a:t>
            </a:r>
            <a:r>
              <a:rPr lang="nl-NL" sz="2400" i="1" dirty="0">
                <a:sym typeface="Symbol" panose="05050102010706020507" pitchFamily="18" charset="2"/>
              </a:rPr>
              <a:t> = </a:t>
            </a:r>
            <a:r>
              <a:rPr lang="nl-NL" sz="2400" i="1" dirty="0" err="1">
                <a:sym typeface="Symbol" panose="05050102010706020507" pitchFamily="18" charset="2"/>
              </a:rPr>
              <a:t>z</a:t>
            </a:r>
            <a:r>
              <a:rPr lang="nl-NL" sz="2400" i="1" dirty="0">
                <a:sym typeface="Symbol" panose="05050102010706020507" pitchFamily="18" charset="2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9495833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http://www.trell.org/div/media/minkowskivindu.html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836712"/>
            <a:ext cx="6840760" cy="48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05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Ruimte-tijdinterval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Waarnemers verschillen over ruimte </a:t>
                </a:r>
                <a:r>
                  <a:rPr lang="el-GR" dirty="0"/>
                  <a:t>Δ</a:t>
                </a:r>
                <a:r>
                  <a:rPr lang="nl-NL" i="1" dirty="0"/>
                  <a:t>x</a:t>
                </a:r>
                <a:r>
                  <a:rPr lang="nl-NL" dirty="0"/>
                  <a:t> en tijd </a:t>
                </a:r>
                <a:r>
                  <a:rPr lang="el-GR" dirty="0"/>
                  <a:t>Δ</a:t>
                </a:r>
                <a:r>
                  <a:rPr lang="nl-NL" i="1" dirty="0"/>
                  <a:t>t</a:t>
                </a:r>
                <a:r>
                  <a:rPr lang="nl-NL" dirty="0"/>
                  <a:t>, maar het ruimte-tijdinterval is voor beide wel gelijk en dus </a:t>
                </a:r>
                <a:r>
                  <a:rPr lang="nl-NL" i="1" dirty="0"/>
                  <a:t>absoluut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0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0EB5D-4C69-425A-8516-A8B4274D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Intermezzo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62F84-9F0E-4187-81BA-01343DCC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opdracht 2</a:t>
            </a:r>
          </a:p>
        </p:txBody>
      </p:sp>
    </p:spTree>
    <p:extLst>
      <p:ext uri="{BB962C8B-B14F-4D97-AF65-F5344CB8AC3E}">
        <p14:creationId xmlns:p14="http://schemas.microsoft.com/office/powerpoint/2010/main" val="3985746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3168</TotalTime>
  <Words>3600</Words>
  <Application>Microsoft Office PowerPoint</Application>
  <PresentationFormat>Breedbeeld</PresentationFormat>
  <Paragraphs>514</Paragraphs>
  <Slides>86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86</vt:i4>
      </vt:variant>
    </vt:vector>
  </HeadingPairs>
  <TitlesOfParts>
    <vt:vector size="93" baseType="lpstr">
      <vt:lpstr>Arial</vt:lpstr>
      <vt:lpstr>Calibri</vt:lpstr>
      <vt:lpstr>Cambria Math</vt:lpstr>
      <vt:lpstr>Constantia</vt:lpstr>
      <vt:lpstr>Wingdings</vt:lpstr>
      <vt:lpstr>Wingdings 2</vt:lpstr>
      <vt:lpstr>Stroom</vt:lpstr>
      <vt:lpstr>Relativiteit</vt:lpstr>
      <vt:lpstr>1. Relativiteit in de klassiek mechanica</vt:lpstr>
      <vt:lpstr>Relativiteitsprincipe</vt:lpstr>
      <vt:lpstr>Snelheid</vt:lpstr>
      <vt:lpstr>Inertiaalstelsel</vt:lpstr>
      <vt:lpstr>Even aan het werk</vt:lpstr>
      <vt:lpstr>Coördinatenstelsels</vt:lpstr>
      <vt:lpstr>Coördinatentransformaties</vt:lpstr>
      <vt:lpstr>Intermezzo</vt:lpstr>
      <vt:lpstr>Galilei transformaties</vt:lpstr>
      <vt:lpstr>Absoluut en relatief</vt:lpstr>
      <vt:lpstr>Huiswerk</vt:lpstr>
      <vt:lpstr>2. De weg naar de speciale relativiteitstheorie</vt:lpstr>
      <vt:lpstr>Wat is licht?</vt:lpstr>
      <vt:lpstr>Lichtsnelheid</vt:lpstr>
      <vt:lpstr>Voorbeeld</vt:lpstr>
      <vt:lpstr>resultaat</vt:lpstr>
      <vt:lpstr>Michelson en Morley (1887)</vt:lpstr>
      <vt:lpstr>Voorbeelden van interferentie patroon</vt:lpstr>
      <vt:lpstr>Postulaten van Einstein</vt:lpstr>
      <vt:lpstr>Gevolg</vt:lpstr>
      <vt:lpstr>Relativiteit</vt:lpstr>
      <vt:lpstr>Huiswerk </vt:lpstr>
      <vt:lpstr>3. Tijd en ruimte</vt:lpstr>
      <vt:lpstr>Tijddilatie</vt:lpstr>
      <vt:lpstr>PowerPoint-presentatie</vt:lpstr>
      <vt:lpstr>Opdracht</vt:lpstr>
      <vt:lpstr>Tijddilatatie (dilatatie = uitrekking)</vt:lpstr>
      <vt:lpstr>Huiswerk</vt:lpstr>
      <vt:lpstr>3.8 Minkowski-diagram</vt:lpstr>
      <vt:lpstr>Minkowski - diagram</vt:lpstr>
      <vt:lpstr>Raketten</vt:lpstr>
      <vt:lpstr>Teken …</vt:lpstr>
      <vt:lpstr>Gelijktijdig</vt:lpstr>
      <vt:lpstr>Gelijktijdigheid</vt:lpstr>
      <vt:lpstr>Gelijktijdig in een ander inertiaalstelsel</vt:lpstr>
      <vt:lpstr>Gelijktijdigheid hangt af van de waarnemer</vt:lpstr>
      <vt:lpstr>PowerPoint-presentatie</vt:lpstr>
      <vt:lpstr>Tijddilatatie met Minkowski</vt:lpstr>
      <vt:lpstr>1. Stel …</vt:lpstr>
      <vt:lpstr>2. Stel …</vt:lpstr>
      <vt:lpstr>Verband tussen t en t’</vt:lpstr>
      <vt:lpstr>En verder uitwerken</vt:lpstr>
      <vt:lpstr>Huiswerk</vt:lpstr>
      <vt:lpstr>3.6 Tweelingparadox</vt:lpstr>
      <vt:lpstr>Gezien vanuit Homer</vt:lpstr>
      <vt:lpstr>Communicatie</vt:lpstr>
      <vt:lpstr>PowerPoint-presentatie</vt:lpstr>
      <vt:lpstr>PowerPoint-presentatie</vt:lpstr>
      <vt:lpstr>Toelichting</vt:lpstr>
      <vt:lpstr>Moordmysterie</vt:lpstr>
      <vt:lpstr>Huiswerk </vt:lpstr>
      <vt:lpstr>Heeft de moordenaar de moord gepleegd</vt:lpstr>
      <vt:lpstr>Gebeurtenisparen</vt:lpstr>
      <vt:lpstr>3.2 Lengtecontractie</vt:lpstr>
      <vt:lpstr>lorentzcontractie</vt:lpstr>
      <vt:lpstr>Even terug naar de tweeling paradox</vt:lpstr>
      <vt:lpstr>Minkowski</vt:lpstr>
      <vt:lpstr>Huiswerk </vt:lpstr>
      <vt:lpstr>3.4 Lengtemetingen en gelijktijdigheid</vt:lpstr>
      <vt:lpstr>PowerPoint-presentatie</vt:lpstr>
      <vt:lpstr>Uitwerking 13.a</vt:lpstr>
      <vt:lpstr>Verder met 13.b</vt:lpstr>
      <vt:lpstr>13.c</vt:lpstr>
      <vt:lpstr>…verder uitwerken</vt:lpstr>
      <vt:lpstr>3.7 Ladder-paradox</vt:lpstr>
      <vt:lpstr>Opdracht</vt:lpstr>
      <vt:lpstr>Volgens Jan</vt:lpstr>
      <vt:lpstr>Volgens Piet</vt:lpstr>
      <vt:lpstr>Stel …</vt:lpstr>
      <vt:lpstr>Huiswerk</vt:lpstr>
      <vt:lpstr>Snelheden relativistisch optellen</vt:lpstr>
      <vt:lpstr>Snelheden optellen</vt:lpstr>
      <vt:lpstr>Snelheden veel kleiner dan c</vt:lpstr>
      <vt:lpstr>Eén van de snelheden gelijk aan c</vt:lpstr>
      <vt:lpstr>Huiswerk</vt:lpstr>
      <vt:lpstr>4. Massa en energie </vt:lpstr>
      <vt:lpstr>Massa ook relatief</vt:lpstr>
      <vt:lpstr>Kinetische energie</vt:lpstr>
      <vt:lpstr>Massa en energie</vt:lpstr>
      <vt:lpstr>Huiswerk</vt:lpstr>
      <vt:lpstr>Fotonen</vt:lpstr>
      <vt:lpstr>Huiswerk </vt:lpstr>
      <vt:lpstr>Lorentztransformatie</vt:lpstr>
      <vt:lpstr>Tool</vt:lpstr>
      <vt:lpstr>Ruimte-tijdinterval</vt:lpstr>
    </vt:vector>
  </TitlesOfParts>
  <Company>Dr. Nassaucollege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</dc:title>
  <dc:creator>Gebruiker</dc:creator>
  <cp:lastModifiedBy>inus kruise</cp:lastModifiedBy>
  <cp:revision>236</cp:revision>
  <dcterms:created xsi:type="dcterms:W3CDTF">2012-08-30T18:54:34Z</dcterms:created>
  <dcterms:modified xsi:type="dcterms:W3CDTF">2020-11-01T15:39:30Z</dcterms:modified>
</cp:coreProperties>
</file>